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handoutMasterIdLst>
    <p:handoutMasterId r:id="rId45"/>
  </p:handoutMasterIdLst>
  <p:sldIdLst>
    <p:sldId id="256" r:id="rId2"/>
    <p:sldId id="292" r:id="rId3"/>
    <p:sldId id="317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258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6" r:id="rId43"/>
    <p:sldId id="290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97" d="100"/>
          <a:sy n="97" d="100"/>
        </p:scale>
        <p:origin x="-11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DBEC549-624B-4496-8BD7-03129FFE278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431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7375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211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207963"/>
            <a:ext cx="7772400" cy="935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676400"/>
            <a:ext cx="8458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2" descr="Large confetti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D9BE1-ACC7-4414-B63B-EFB289464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7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479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47800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33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051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444" y="4111625"/>
            <a:ext cx="4837112" cy="4996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3444" y="381000"/>
            <a:ext cx="4837112" cy="362783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3444" y="4678363"/>
            <a:ext cx="4837112" cy="7096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5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ottomWaves_white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2080"/>
            <a:ext cx="9144000" cy="11959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3" name="Picture 12" descr="NA logo horziontal cmyk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248400"/>
            <a:ext cx="2667000" cy="3526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plans.com/sp/webplans.cfm" TargetMode="External"/><Relationship Id="rId3" Type="http://schemas.openxmlformats.org/officeDocument/2006/relationships/hyperlink" Target="http://www.businessplanarchive.org/" TargetMode="External"/><Relationship Id="rId7" Type="http://schemas.openxmlformats.org/officeDocument/2006/relationships/hyperlink" Target="http://www.rbcroyalbank.com/sme/bigidea/michaels.html" TargetMode="External"/><Relationship Id="rId2" Type="http://schemas.openxmlformats.org/officeDocument/2006/relationships/hyperlink" Target="http://www.tenxmedical.com/devbusplexmpl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lbusiness.com/business_advice/BusinessPlans/index-1746.html" TargetMode="External"/><Relationship Id="rId5" Type="http://schemas.openxmlformats.org/officeDocument/2006/relationships/hyperlink" Target="http://www.carnegielibrary.org/subject/business/bplansindex.html" TargetMode="External"/><Relationship Id="rId4" Type="http://schemas.openxmlformats.org/officeDocument/2006/relationships/hyperlink" Target="http://www.entrepreneur.com/businessplan/a-z/0,7257,,00.html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re.org/template_gallery.html" TargetMode="External"/><Relationship Id="rId2" Type="http://schemas.openxmlformats.org/officeDocument/2006/relationships/hyperlink" Target="Price%20Waterhouse%20Developing%20a%20Bplan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ntreworld.org/Channel/SYB.cfm?ContentID=2647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036638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dirty="0"/>
              <a:t>EP2150 – Entrepreneurship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Unit 2 - Business </a:t>
            </a:r>
            <a:r>
              <a:rPr lang="en-US" sz="4400" dirty="0"/>
              <a:t>Planning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r"/>
            <a:r>
              <a:rPr lang="en-CA" sz="1800" dirty="0"/>
              <a:t>2.1 List and discuss the components of a business plan </a:t>
            </a:r>
          </a:p>
          <a:p>
            <a:pPr algn="r"/>
            <a:r>
              <a:rPr lang="en-CA" sz="1800" dirty="0"/>
              <a:t>2.2 Discuss the importance of a business plan for a small business </a:t>
            </a:r>
          </a:p>
          <a:p>
            <a:pPr algn="r"/>
            <a:r>
              <a:rPr lang="en-CA" sz="1800" dirty="0"/>
              <a:t>2.3 List and explain the steps involved in developing a business </a:t>
            </a:r>
            <a:r>
              <a:rPr lang="en-CA" sz="1800" dirty="0" smtClean="0"/>
              <a:t>plan</a:t>
            </a:r>
            <a:endParaRPr lang="en-CA" sz="1800" dirty="0"/>
          </a:p>
          <a:p>
            <a:pPr algn="r"/>
            <a:r>
              <a:rPr lang="en-CA" sz="1800" dirty="0"/>
              <a:t>2.4 Distinguish between a mission and a vision statement </a:t>
            </a:r>
          </a:p>
          <a:p>
            <a:pPr algn="r"/>
            <a:r>
              <a:rPr lang="en-CA" sz="1800" dirty="0"/>
              <a:t>2.5 Assess the importance of strategic planning for a small business</a:t>
            </a:r>
            <a:endParaRPr lang="en-US" altLang="en-US" sz="1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3200" dirty="0" smtClean="0"/>
              <a:t>Classifying an Opportunity’s Potential: </a:t>
            </a:r>
            <a:br>
              <a:rPr lang="en-US" altLang="en-US" sz="3200" dirty="0" smtClean="0"/>
            </a:br>
            <a:r>
              <a:rPr lang="en-US" altLang="en-US" sz="3200" dirty="0" smtClean="0"/>
              <a:t>A Starting Point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2209800"/>
            <a:ext cx="4876800" cy="3886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Lifestyle / marginal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Stable &amp; profitable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High growth</a:t>
            </a:r>
          </a:p>
        </p:txBody>
      </p:sp>
    </p:spTree>
    <p:extLst>
      <p:ext uri="{BB962C8B-B14F-4D97-AF65-F5344CB8AC3E}">
        <p14:creationId xmlns:p14="http://schemas.microsoft.com/office/powerpoint/2010/main" val="3846750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524000" y="1828800"/>
            <a:ext cx="53340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en-US" sz="4400" dirty="0" smtClean="0">
                <a:solidFill>
                  <a:schemeClr val="bg1"/>
                </a:solidFill>
                <a:latin typeface="Moderne" pitchFamily="34" charset="0"/>
              </a:rPr>
              <a:t>Stage 2 : </a:t>
            </a:r>
          </a:p>
          <a:p>
            <a:pPr algn="ctr" eaLnBrk="1" hangingPunct="1"/>
            <a:r>
              <a:rPr lang="en-US" altLang="en-US" sz="4400" dirty="0" smtClean="0">
                <a:solidFill>
                  <a:schemeClr val="bg1"/>
                </a:solidFill>
                <a:latin typeface="Moderne" pitchFamily="34" charset="0"/>
              </a:rPr>
              <a:t>The </a:t>
            </a:r>
            <a:r>
              <a:rPr lang="en-US" altLang="en-US" sz="4400" dirty="0">
                <a:solidFill>
                  <a:schemeClr val="bg1"/>
                </a:solidFill>
                <a:latin typeface="Moderne" pitchFamily="34" charset="0"/>
              </a:rPr>
              <a:t>Business Plan</a:t>
            </a:r>
          </a:p>
        </p:txBody>
      </p:sp>
    </p:spTree>
    <p:extLst>
      <p:ext uri="{BB962C8B-B14F-4D97-AF65-F5344CB8AC3E}">
        <p14:creationId xmlns:p14="http://schemas.microsoft.com/office/powerpoint/2010/main" val="2862051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09600" y="6096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en-US" altLang="en-US" sz="3200" dirty="0">
                <a:solidFill>
                  <a:schemeClr val="bg1"/>
                </a:solidFill>
                <a:latin typeface="+mj-lt"/>
              </a:rPr>
              <a:t>The Components of Successful Entrepreneurial Ventures</a:t>
            </a: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304800" y="1752600"/>
            <a:ext cx="8839200" cy="4229100"/>
            <a:chOff x="96" y="1020"/>
            <a:chExt cx="5568" cy="2664"/>
          </a:xfrm>
        </p:grpSpPr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2364" y="3324"/>
              <a:ext cx="984" cy="360"/>
            </a:xfrm>
            <a:prstGeom prst="rect">
              <a:avLst/>
            </a:prstGeom>
            <a:solidFill>
              <a:srgbClr val="CCCCFF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4572" y="2076"/>
              <a:ext cx="984" cy="360"/>
            </a:xfrm>
            <a:prstGeom prst="rect">
              <a:avLst/>
            </a:prstGeom>
            <a:solidFill>
              <a:srgbClr val="00CCFF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3804" y="1020"/>
              <a:ext cx="1128" cy="360"/>
            </a:xfrm>
            <a:prstGeom prst="rect">
              <a:avLst/>
            </a:prstGeom>
            <a:solidFill>
              <a:srgbClr val="FFCCCC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156" y="2124"/>
              <a:ext cx="1128" cy="360"/>
            </a:xfrm>
            <a:prstGeom prst="rect">
              <a:avLst/>
            </a:prstGeom>
            <a:solidFill>
              <a:srgbClr val="CCFFCC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540" y="1068"/>
              <a:ext cx="1512" cy="360"/>
            </a:xfrm>
            <a:prstGeom prst="rect">
              <a:avLst/>
            </a:prstGeom>
            <a:solidFill>
              <a:srgbClr val="FFFFCC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1683" y="1731"/>
              <a:ext cx="2298" cy="1002"/>
            </a:xfrm>
            <a:prstGeom prst="rect">
              <a:avLst/>
            </a:prstGeom>
            <a:solidFill>
              <a:srgbClr val="99FFFF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2800">
                  <a:latin typeface="+mj-lt"/>
                </a:rPr>
                <a:t>Business Plan</a:t>
              </a:r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576" y="1104"/>
              <a:ext cx="153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latin typeface="+mj-lt"/>
                </a:rPr>
                <a:t>The Entrepreneur</a:t>
              </a: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3504" y="1056"/>
              <a:ext cx="182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+mj-lt"/>
                </a:rPr>
                <a:t>Opportunity</a:t>
              </a:r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4464" y="2112"/>
              <a:ext cx="120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+mj-lt"/>
                </a:rPr>
                <a:t>Resources</a:t>
              </a:r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96" y="2160"/>
              <a:ext cx="124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+mj-lt"/>
                </a:rPr>
                <a:t>Organization</a:t>
              </a:r>
            </a:p>
          </p:txBody>
        </p:sp>
        <p:sp>
          <p:nvSpPr>
            <p:cNvPr id="8206" name="Rectangle 14"/>
            <p:cNvSpPr>
              <a:spLocks noChangeArrowheads="1"/>
            </p:cNvSpPr>
            <p:nvPr/>
          </p:nvSpPr>
          <p:spPr bwMode="auto">
            <a:xfrm>
              <a:off x="2112" y="3360"/>
              <a:ext cx="14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+mj-lt"/>
                </a:rPr>
                <a:t>Strategy</a:t>
              </a:r>
            </a:p>
          </p:txBody>
        </p:sp>
        <p:sp>
          <p:nvSpPr>
            <p:cNvPr id="8207" name="Line 15"/>
            <p:cNvSpPr>
              <a:spLocks noChangeShapeType="1"/>
            </p:cNvSpPr>
            <p:nvPr/>
          </p:nvSpPr>
          <p:spPr bwMode="auto">
            <a:xfrm>
              <a:off x="1488" y="1440"/>
              <a:ext cx="480" cy="288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  <p:sp>
          <p:nvSpPr>
            <p:cNvPr id="8208" name="Line 16"/>
            <p:cNvSpPr>
              <a:spLocks noChangeShapeType="1"/>
            </p:cNvSpPr>
            <p:nvPr/>
          </p:nvSpPr>
          <p:spPr bwMode="auto">
            <a:xfrm flipH="1">
              <a:off x="3504" y="1392"/>
              <a:ext cx="432" cy="288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  <p:sp>
          <p:nvSpPr>
            <p:cNvPr id="8209" name="Line 17"/>
            <p:cNvSpPr>
              <a:spLocks noChangeShapeType="1"/>
            </p:cNvSpPr>
            <p:nvPr/>
          </p:nvSpPr>
          <p:spPr bwMode="auto">
            <a:xfrm flipH="1">
              <a:off x="3984" y="2256"/>
              <a:ext cx="576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  <p:sp>
          <p:nvSpPr>
            <p:cNvPr id="8210" name="Line 18"/>
            <p:cNvSpPr>
              <a:spLocks noChangeShapeType="1"/>
            </p:cNvSpPr>
            <p:nvPr/>
          </p:nvSpPr>
          <p:spPr bwMode="auto">
            <a:xfrm flipV="1">
              <a:off x="2832" y="2736"/>
              <a:ext cx="0" cy="57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  <p:sp>
          <p:nvSpPr>
            <p:cNvPr id="8211" name="Line 19"/>
            <p:cNvSpPr>
              <a:spLocks noChangeShapeType="1"/>
            </p:cNvSpPr>
            <p:nvPr/>
          </p:nvSpPr>
          <p:spPr bwMode="auto">
            <a:xfrm>
              <a:off x="1296" y="2304"/>
              <a:ext cx="336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914400" y="457200"/>
            <a:ext cx="7543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chemeClr val="bg1"/>
                </a:solidFill>
                <a:latin typeface="+mj-lt"/>
              </a:rPr>
              <a:t>Business Plan</a:t>
            </a: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1371600" y="1905000"/>
            <a:ext cx="7396163" cy="205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3200" dirty="0">
                <a:solidFill>
                  <a:schemeClr val="bg1"/>
                </a:solidFill>
                <a:latin typeface="+mn-lt"/>
              </a:rPr>
              <a:t>A “</a:t>
            </a:r>
            <a:r>
              <a:rPr lang="en-US" altLang="en-US" sz="3200" b="1" dirty="0">
                <a:solidFill>
                  <a:schemeClr val="bg1"/>
                </a:solidFill>
                <a:latin typeface="+mn-lt"/>
              </a:rPr>
              <a:t>Business Plan</a:t>
            </a:r>
            <a:r>
              <a:rPr lang="en-US" altLang="en-US" sz="3200" dirty="0">
                <a:solidFill>
                  <a:schemeClr val="bg1"/>
                </a:solidFill>
                <a:latin typeface="+mn-lt"/>
              </a:rPr>
              <a:t>” is a “</a:t>
            </a:r>
            <a:r>
              <a:rPr lang="en-US" altLang="en-US" sz="3200" b="1" dirty="0">
                <a:solidFill>
                  <a:schemeClr val="bg1"/>
                </a:solidFill>
                <a:latin typeface="+mn-lt"/>
              </a:rPr>
              <a:t>Selling Document</a:t>
            </a:r>
            <a:r>
              <a:rPr lang="en-US" altLang="en-US" sz="3200" dirty="0">
                <a:solidFill>
                  <a:schemeClr val="bg1"/>
                </a:solidFill>
                <a:latin typeface="+mn-lt"/>
              </a:rPr>
              <a:t>” that conveys the excitement and promise of your business to any potential backers and stakeholders </a:t>
            </a:r>
            <a:r>
              <a:rPr lang="en-US" altLang="en-US" sz="3200" dirty="0">
                <a:solidFill>
                  <a:schemeClr val="bg1"/>
                </a:solidFill>
                <a:latin typeface="Times New Roman" pitchFamily="18" charset="0"/>
              </a:rPr>
              <a:t>.</a:t>
            </a:r>
          </a:p>
        </p:txBody>
      </p:sp>
      <p:graphicFrame>
        <p:nvGraphicFramePr>
          <p:cNvPr id="1026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2895600" y="4114800"/>
          <a:ext cx="3454400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lip" r:id="rId3" imgW="3452760" imgH="2462040" progId="MS_ClipArt_Gallery.2">
                  <p:embed/>
                </p:oleObj>
              </mc:Choice>
              <mc:Fallback>
                <p:oleObj name="Clip" r:id="rId3" imgW="3452760" imgH="246204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114800"/>
                        <a:ext cx="3454400" cy="246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WPWIN\Busplan\sher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79248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092200" y="381000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chemeClr val="bg1"/>
                </a:solidFill>
                <a:latin typeface="+mj-lt"/>
              </a:rPr>
              <a:t>Reasons for Writing a Business Plan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05542" y="1524000"/>
            <a:ext cx="86360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Char char="u"/>
            </a:pPr>
            <a:r>
              <a:rPr lang="en-US" altLang="en-US" sz="3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To sell yourself on the business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Char char="u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 To obtain bank financing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Char char="u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 To obtain investment funds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Char char="u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 To establish strategic alliances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Char char="u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 To obtain initial contracts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Char char="u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 To attract key employees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Char char="u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 To motivate and focus your management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/>
        </p:nvSpPr>
        <p:spPr bwMode="auto">
          <a:xfrm>
            <a:off x="1524000" y="457200"/>
            <a:ext cx="67056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4400" b="1" dirty="0">
                <a:solidFill>
                  <a:schemeClr val="bg1"/>
                </a:solidFill>
                <a:latin typeface="+mj-lt"/>
              </a:rPr>
              <a:t>Types of Business Plans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762000" y="1600200"/>
            <a:ext cx="6922217" cy="273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3200" dirty="0">
                <a:solidFill>
                  <a:schemeClr val="bg1"/>
                </a:solidFill>
                <a:latin typeface="+mj-lt"/>
              </a:rPr>
              <a:t>1. </a:t>
            </a:r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The Summary Business Plan:  </a:t>
            </a: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10 pages</a:t>
            </a:r>
          </a:p>
          <a:p>
            <a:endParaRPr lang="en-US" altLang="en-US" sz="2800" dirty="0">
              <a:solidFill>
                <a:schemeClr val="bg1"/>
              </a:solidFill>
              <a:latin typeface="+mj-lt"/>
            </a:endParaRPr>
          </a:p>
          <a:p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Used for: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Bank Loan Application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Lifestyle business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To gauge initial investor interest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70155" y="53340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4400" b="1" dirty="0">
                <a:solidFill>
                  <a:schemeClr val="bg1"/>
                </a:solidFill>
                <a:latin typeface="+mj-lt"/>
              </a:rPr>
              <a:t>Types of Business Plans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20994" y="1828800"/>
            <a:ext cx="7466789" cy="3167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2. </a:t>
            </a:r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The Full Business Plan</a:t>
            </a:r>
            <a:r>
              <a:rPr lang="en-US" altLang="en-US" sz="3200" dirty="0">
                <a:solidFill>
                  <a:schemeClr val="bg1"/>
                </a:solidFill>
                <a:latin typeface="+mj-lt"/>
              </a:rPr>
              <a:t>: 		</a:t>
            </a: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25-40 pages</a:t>
            </a:r>
          </a:p>
          <a:p>
            <a:endParaRPr lang="en-US" altLang="en-US" sz="2800" dirty="0">
              <a:solidFill>
                <a:schemeClr val="bg1"/>
              </a:solidFill>
              <a:latin typeface="+mj-lt"/>
            </a:endParaRPr>
          </a:p>
          <a:p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Used for:</a:t>
            </a:r>
          </a:p>
          <a:p>
            <a:endParaRPr lang="en-US" altLang="en-US" sz="2800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Seeking a substantial amount of financing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sz="2800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Looking for a Strategic Partner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57200" y="527050"/>
            <a:ext cx="83693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chemeClr val="bg1"/>
                </a:solidFill>
                <a:latin typeface="+mj-lt"/>
              </a:rPr>
              <a:t>Types of Business Plans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665163" y="1981200"/>
            <a:ext cx="7449156" cy="3167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3. </a:t>
            </a:r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The Operational Plan:</a:t>
            </a: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	40+ pages</a:t>
            </a:r>
          </a:p>
          <a:p>
            <a:endParaRPr lang="en-US" altLang="en-US" sz="2800" dirty="0">
              <a:solidFill>
                <a:schemeClr val="bg1"/>
              </a:solidFill>
              <a:latin typeface="+mj-lt"/>
            </a:endParaRPr>
          </a:p>
          <a:p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Used for:</a:t>
            </a:r>
          </a:p>
          <a:p>
            <a:endParaRPr lang="en-US" altLang="en-US" sz="2800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	Complex, rapidly growing companies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sz="2800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+mj-lt"/>
              </a:rPr>
              <a:t>		Part of an annual planning process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762000" y="465138"/>
            <a:ext cx="8077200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chemeClr val="bg1"/>
                </a:solidFill>
                <a:latin typeface="+mj-lt"/>
              </a:rPr>
              <a:t>Key Elements of a Business Plan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66800" y="1371600"/>
            <a:ext cx="72358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olidFill>
                  <a:schemeClr val="bg1"/>
                </a:solidFill>
                <a:latin typeface="+mn-lt"/>
              </a:rPr>
              <a:t>An </a:t>
            </a:r>
            <a:r>
              <a:rPr lang="en-US" altLang="en-US" sz="3200" dirty="0">
                <a:solidFill>
                  <a:schemeClr val="bg1"/>
                </a:solidFill>
                <a:latin typeface="+mn-lt"/>
              </a:rPr>
              <a:t>economically viable product or service with attractive markets.</a:t>
            </a:r>
          </a:p>
          <a:p>
            <a:pPr marL="457200" indent="-457200" eaLnBrk="1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olidFill>
                  <a:schemeClr val="bg1"/>
                </a:solidFill>
                <a:latin typeface="+mn-lt"/>
              </a:rPr>
              <a:t>An </a:t>
            </a:r>
            <a:r>
              <a:rPr lang="en-US" altLang="en-US" sz="3200" dirty="0">
                <a:solidFill>
                  <a:schemeClr val="bg1"/>
                </a:solidFill>
                <a:latin typeface="+mn-lt"/>
              </a:rPr>
              <a:t>established attack plan that can be </a:t>
            </a:r>
            <a:r>
              <a:rPr lang="en-US" altLang="en-US" sz="3200" dirty="0" smtClean="0">
                <a:solidFill>
                  <a:schemeClr val="bg1"/>
                </a:solidFill>
                <a:latin typeface="+mn-lt"/>
              </a:rPr>
              <a:t>replicated.</a:t>
            </a:r>
          </a:p>
          <a:p>
            <a:pPr marL="457200" indent="-457200" eaLnBrk="1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olidFill>
                  <a:schemeClr val="bg1"/>
                </a:solidFill>
                <a:latin typeface="+mn-lt"/>
              </a:rPr>
              <a:t>A </a:t>
            </a:r>
            <a:r>
              <a:rPr lang="en-US" altLang="en-US" sz="3200" dirty="0">
                <a:solidFill>
                  <a:schemeClr val="bg1"/>
                </a:solidFill>
                <a:latin typeface="+mn-lt"/>
              </a:rPr>
              <a:t>seasoned management team that has demonstrated it can carry out the attack plan.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533400"/>
            <a:ext cx="8534400" cy="4572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4800" dirty="0" smtClean="0"/>
              <a:t>The Stages of Planning a Business</a:t>
            </a:r>
          </a:p>
          <a:p>
            <a:pPr marL="692150" indent="-692150" eaLnBrk="1" hangingPunct="1"/>
            <a:r>
              <a:rPr lang="en-US" altLang="en-US" sz="4000" dirty="0" smtClean="0"/>
              <a:t>Stage 1: Opportunity </a:t>
            </a:r>
            <a:r>
              <a:rPr lang="en-US" altLang="en-US" sz="4000" dirty="0" smtClean="0"/>
              <a:t>Screening</a:t>
            </a:r>
          </a:p>
          <a:p>
            <a:pPr marL="692150" indent="-692150" eaLnBrk="1" hangingPunct="1"/>
            <a:r>
              <a:rPr lang="en-US" altLang="en-US" sz="4000" dirty="0" smtClean="0"/>
              <a:t>Stage 2: Business </a:t>
            </a:r>
            <a:r>
              <a:rPr lang="en-US" altLang="en-US" sz="4000" dirty="0" smtClean="0"/>
              <a:t>Plan</a:t>
            </a:r>
          </a:p>
          <a:p>
            <a:pPr marL="692150" indent="-692150" eaLnBrk="1" hangingPunct="1"/>
            <a:endParaRPr lang="en-US" altLang="en-US" sz="3200" dirty="0" smtClean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805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4"/>
          <p:cNvSpPr>
            <a:spLocks noChangeArrowheads="1"/>
          </p:cNvSpPr>
          <p:nvPr/>
        </p:nvSpPr>
        <p:spPr bwMode="auto">
          <a:xfrm>
            <a:off x="590550" y="1035050"/>
            <a:ext cx="7975600" cy="5308600"/>
          </a:xfrm>
          <a:prstGeom prst="rect">
            <a:avLst/>
          </a:prstGeom>
          <a:solidFill>
            <a:srgbClr val="99FFFF"/>
          </a:solidFill>
          <a:ln w="38099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3" name="Rectangle 15"/>
          <p:cNvSpPr>
            <a:spLocks noGrp="1" noChangeArrowheads="1"/>
          </p:cNvSpPr>
          <p:nvPr/>
        </p:nvSpPr>
        <p:spPr bwMode="auto">
          <a:xfrm>
            <a:off x="990600" y="469900"/>
            <a:ext cx="7493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What Should a Business Plan Contain?</a:t>
            </a:r>
          </a:p>
        </p:txBody>
      </p:sp>
      <p:sp>
        <p:nvSpPr>
          <p:cNvPr id="32784" name="Rectangle 16"/>
          <p:cNvSpPr>
            <a:spLocks noGrp="1" noChangeArrowheads="1"/>
          </p:cNvSpPr>
          <p:nvPr/>
        </p:nvSpPr>
        <p:spPr bwMode="auto">
          <a:xfrm>
            <a:off x="711200" y="1206500"/>
            <a:ext cx="788670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>
                <a:latin typeface="+mj-lt"/>
              </a:rPr>
              <a:t>1.  </a:t>
            </a:r>
            <a:r>
              <a:rPr lang="en-US" altLang="en-US" sz="2200">
                <a:latin typeface="+mj-lt"/>
              </a:rPr>
              <a:t>Letter of Transmittal</a:t>
            </a:r>
          </a:p>
          <a:p>
            <a:r>
              <a:rPr lang="en-US" altLang="en-US" sz="2200">
                <a:latin typeface="+mj-lt"/>
              </a:rPr>
              <a:t>2.  Title Page</a:t>
            </a:r>
          </a:p>
          <a:p>
            <a:r>
              <a:rPr lang="en-US" altLang="en-US" sz="2200">
                <a:latin typeface="+mj-lt"/>
              </a:rPr>
              <a:t>3.  Table of Contents</a:t>
            </a:r>
          </a:p>
          <a:p>
            <a:r>
              <a:rPr lang="en-US" altLang="en-US" sz="2200">
                <a:latin typeface="+mj-lt"/>
              </a:rPr>
              <a:t>4.  Executive Summary and Fact Sheet</a:t>
            </a:r>
          </a:p>
          <a:p>
            <a:r>
              <a:rPr lang="en-US" altLang="en-US" sz="2200">
                <a:latin typeface="+mj-lt"/>
              </a:rPr>
              <a:t>5.  Body of the Plan</a:t>
            </a:r>
          </a:p>
          <a:p>
            <a:r>
              <a:rPr lang="en-US" altLang="en-US" sz="2000">
                <a:latin typeface="+mj-lt"/>
              </a:rPr>
              <a:t>	The Company and Industry</a:t>
            </a:r>
          </a:p>
          <a:p>
            <a:r>
              <a:rPr lang="en-US" altLang="en-US" sz="2000">
                <a:latin typeface="+mj-lt"/>
              </a:rPr>
              <a:t>	The Product/Service Offering</a:t>
            </a:r>
          </a:p>
          <a:p>
            <a:r>
              <a:rPr lang="en-US" altLang="en-US" sz="2000">
                <a:latin typeface="+mj-lt"/>
              </a:rPr>
              <a:t>	Market Analysis</a:t>
            </a:r>
          </a:p>
          <a:p>
            <a:r>
              <a:rPr lang="en-US" altLang="en-US" sz="2000">
                <a:latin typeface="+mj-lt"/>
              </a:rPr>
              <a:t>	The Marketing Plan</a:t>
            </a:r>
          </a:p>
          <a:p>
            <a:r>
              <a:rPr lang="en-US" altLang="en-US" sz="2000">
                <a:latin typeface="+mj-lt"/>
              </a:rPr>
              <a:t>	The Development Plan</a:t>
            </a:r>
          </a:p>
          <a:p>
            <a:r>
              <a:rPr lang="en-US" altLang="en-US" sz="2000">
                <a:latin typeface="+mj-lt"/>
              </a:rPr>
              <a:t>	The Production/Operations Plan</a:t>
            </a:r>
          </a:p>
          <a:p>
            <a:r>
              <a:rPr lang="en-US" altLang="en-US" sz="2000">
                <a:latin typeface="+mj-lt"/>
              </a:rPr>
              <a:t>	The Management Team</a:t>
            </a:r>
          </a:p>
          <a:p>
            <a:r>
              <a:rPr lang="en-US" altLang="en-US" sz="2000">
                <a:latin typeface="+mj-lt"/>
              </a:rPr>
              <a:t>	Implementation Schedule and Risks Associated with the Venture</a:t>
            </a:r>
          </a:p>
          <a:p>
            <a:r>
              <a:rPr lang="en-US" altLang="en-US" sz="2000">
                <a:latin typeface="+mj-lt"/>
              </a:rPr>
              <a:t>	The Financial Plan</a:t>
            </a:r>
          </a:p>
          <a:p>
            <a:r>
              <a:rPr lang="en-US" altLang="en-US" sz="2200">
                <a:latin typeface="+mj-lt"/>
              </a:rPr>
              <a:t>6.  Appendices</a:t>
            </a:r>
          </a:p>
        </p:txBody>
      </p:sp>
      <p:sp>
        <p:nvSpPr>
          <p:cNvPr id="15365" name="Rectangle 17"/>
          <p:cNvSpPr>
            <a:spLocks noChangeArrowheads="1"/>
          </p:cNvSpPr>
          <p:nvPr/>
        </p:nvSpPr>
        <p:spPr bwMode="auto">
          <a:xfrm>
            <a:off x="5784850" y="6581775"/>
            <a:ext cx="2222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1200">
                <a:latin typeface="Times New Roman" pitchFamily="18" charset="0"/>
              </a:rPr>
              <a:t> </a:t>
            </a:r>
          </a:p>
        </p:txBody>
      </p:sp>
      <p:sp>
        <p:nvSpPr>
          <p:cNvPr id="15366" name="Rectangle 18"/>
          <p:cNvSpPr>
            <a:spLocks noChangeArrowheads="1"/>
          </p:cNvSpPr>
          <p:nvPr/>
        </p:nvSpPr>
        <p:spPr bwMode="auto">
          <a:xfrm>
            <a:off x="3354388" y="92075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AU" altLang="en-US" sz="1600" i="1">
              <a:latin typeface="Times New Roman" pitchFamily="18" charset="0"/>
            </a:endParaRPr>
          </a:p>
        </p:txBody>
      </p:sp>
      <p:pic>
        <p:nvPicPr>
          <p:cNvPr id="15367" name="Picture 19" descr="C:\Program Files\Microsoft Office\Clipart\Popular\wearhat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330676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7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7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7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7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7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7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7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78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78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78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78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78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78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8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4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308225" y="439738"/>
            <a:ext cx="4099648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3200" b="1">
                <a:solidFill>
                  <a:schemeClr val="bg1"/>
                </a:solidFill>
                <a:latin typeface="+mj-lt"/>
              </a:rPr>
              <a:t>A Typical Business Plan</a:t>
            </a: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687388" y="1103313"/>
            <a:ext cx="7485062" cy="5176837"/>
            <a:chOff x="433" y="695"/>
            <a:chExt cx="4715" cy="3261"/>
          </a:xfrm>
        </p:grpSpPr>
        <p:sp>
          <p:nvSpPr>
            <p:cNvPr id="16390" name="AutoShape 4"/>
            <p:cNvSpPr>
              <a:spLocks noChangeArrowheads="1"/>
            </p:cNvSpPr>
            <p:nvPr/>
          </p:nvSpPr>
          <p:spPr bwMode="auto">
            <a:xfrm>
              <a:off x="2420" y="3052"/>
              <a:ext cx="2728" cy="904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391" name="AutoShape 5"/>
            <p:cNvSpPr>
              <a:spLocks noChangeArrowheads="1"/>
            </p:cNvSpPr>
            <p:nvPr/>
          </p:nvSpPr>
          <p:spPr bwMode="auto">
            <a:xfrm>
              <a:off x="2420" y="2508"/>
              <a:ext cx="2728" cy="392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392" name="AutoShape 6"/>
            <p:cNvSpPr>
              <a:spLocks noChangeArrowheads="1"/>
            </p:cNvSpPr>
            <p:nvPr/>
          </p:nvSpPr>
          <p:spPr bwMode="auto">
            <a:xfrm>
              <a:off x="2420" y="1652"/>
              <a:ext cx="2728" cy="688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393" name="AutoShape 7"/>
            <p:cNvSpPr>
              <a:spLocks noChangeArrowheads="1"/>
            </p:cNvSpPr>
            <p:nvPr/>
          </p:nvSpPr>
          <p:spPr bwMode="auto">
            <a:xfrm>
              <a:off x="2420" y="968"/>
              <a:ext cx="2728" cy="512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16394" name="Group 8"/>
            <p:cNvGrpSpPr>
              <a:grpSpLocks/>
            </p:cNvGrpSpPr>
            <p:nvPr/>
          </p:nvGrpSpPr>
          <p:grpSpPr bwMode="auto">
            <a:xfrm>
              <a:off x="433" y="948"/>
              <a:ext cx="1448" cy="552"/>
              <a:chOff x="433" y="948"/>
              <a:chExt cx="1448" cy="552"/>
            </a:xfrm>
          </p:grpSpPr>
          <p:sp>
            <p:nvSpPr>
              <p:cNvPr id="16413" name="Oval 9"/>
              <p:cNvSpPr>
                <a:spLocks noChangeArrowheads="1"/>
              </p:cNvSpPr>
              <p:nvPr/>
            </p:nvSpPr>
            <p:spPr bwMode="auto">
              <a:xfrm>
                <a:off x="433" y="948"/>
                <a:ext cx="1448" cy="552"/>
              </a:xfrm>
              <a:prstGeom prst="ellipse">
                <a:avLst/>
              </a:prstGeom>
              <a:solidFill>
                <a:srgbClr val="FFFFCC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6414" name="Rectangle 10"/>
              <p:cNvSpPr>
                <a:spLocks noChangeArrowheads="1"/>
              </p:cNvSpPr>
              <p:nvPr/>
            </p:nvSpPr>
            <p:spPr bwMode="auto">
              <a:xfrm>
                <a:off x="555" y="1041"/>
                <a:ext cx="1205" cy="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en-US" altLang="en-US" sz="1600" b="1" dirty="0">
                    <a:latin typeface="+mj-lt"/>
                  </a:rPr>
                  <a:t>1.</a:t>
                </a:r>
              </a:p>
              <a:p>
                <a:pPr algn="ctr"/>
                <a:r>
                  <a:rPr lang="en-US" altLang="en-US" sz="1600" b="1" dirty="0">
                    <a:latin typeface="+mj-lt"/>
                  </a:rPr>
                  <a:t>Letter of Transmittal</a:t>
                </a:r>
              </a:p>
            </p:txBody>
          </p:sp>
        </p:grpSp>
        <p:grpSp>
          <p:nvGrpSpPr>
            <p:cNvPr id="16395" name="Group 11"/>
            <p:cNvGrpSpPr>
              <a:grpSpLocks/>
            </p:cNvGrpSpPr>
            <p:nvPr/>
          </p:nvGrpSpPr>
          <p:grpSpPr bwMode="auto">
            <a:xfrm>
              <a:off x="434" y="1683"/>
              <a:ext cx="1448" cy="552"/>
              <a:chOff x="434" y="1683"/>
              <a:chExt cx="1448" cy="552"/>
            </a:xfrm>
          </p:grpSpPr>
          <p:sp>
            <p:nvSpPr>
              <p:cNvPr id="16411" name="Oval 12"/>
              <p:cNvSpPr>
                <a:spLocks noChangeArrowheads="1"/>
              </p:cNvSpPr>
              <p:nvPr/>
            </p:nvSpPr>
            <p:spPr bwMode="auto">
              <a:xfrm>
                <a:off x="434" y="1683"/>
                <a:ext cx="1448" cy="552"/>
              </a:xfrm>
              <a:prstGeom prst="ellipse">
                <a:avLst/>
              </a:prstGeom>
              <a:solidFill>
                <a:srgbClr val="FFFFCC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+mj-lt"/>
                </a:endParaRPr>
              </a:p>
            </p:txBody>
          </p:sp>
          <p:sp>
            <p:nvSpPr>
              <p:cNvPr id="16412" name="Rectangle 13"/>
              <p:cNvSpPr>
                <a:spLocks noChangeArrowheads="1"/>
              </p:cNvSpPr>
              <p:nvPr/>
            </p:nvSpPr>
            <p:spPr bwMode="auto">
              <a:xfrm>
                <a:off x="838" y="1773"/>
                <a:ext cx="636" cy="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en-US" altLang="en-US" sz="1600" b="1" dirty="0">
                    <a:latin typeface="+mj-lt"/>
                  </a:rPr>
                  <a:t>2.</a:t>
                </a:r>
              </a:p>
              <a:p>
                <a:pPr algn="ctr"/>
                <a:r>
                  <a:rPr lang="en-US" altLang="en-US" sz="1600" b="1" dirty="0">
                    <a:latin typeface="+mj-lt"/>
                  </a:rPr>
                  <a:t>Title Page</a:t>
                </a:r>
              </a:p>
            </p:txBody>
          </p:sp>
        </p:grpSp>
        <p:grpSp>
          <p:nvGrpSpPr>
            <p:cNvPr id="16396" name="Group 14"/>
            <p:cNvGrpSpPr>
              <a:grpSpLocks/>
            </p:cNvGrpSpPr>
            <p:nvPr/>
          </p:nvGrpSpPr>
          <p:grpSpPr bwMode="auto">
            <a:xfrm>
              <a:off x="433" y="2428"/>
              <a:ext cx="1448" cy="552"/>
              <a:chOff x="433" y="2428"/>
              <a:chExt cx="1448" cy="552"/>
            </a:xfrm>
          </p:grpSpPr>
          <p:sp>
            <p:nvSpPr>
              <p:cNvPr id="16409" name="Oval 15"/>
              <p:cNvSpPr>
                <a:spLocks noChangeArrowheads="1"/>
              </p:cNvSpPr>
              <p:nvPr/>
            </p:nvSpPr>
            <p:spPr bwMode="auto">
              <a:xfrm>
                <a:off x="433" y="2428"/>
                <a:ext cx="1448" cy="552"/>
              </a:xfrm>
              <a:prstGeom prst="ellipse">
                <a:avLst/>
              </a:prstGeom>
              <a:solidFill>
                <a:srgbClr val="FFFFCC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6410" name="Rectangle 16"/>
              <p:cNvSpPr>
                <a:spLocks noChangeArrowheads="1"/>
              </p:cNvSpPr>
              <p:nvPr/>
            </p:nvSpPr>
            <p:spPr bwMode="auto">
              <a:xfrm>
                <a:off x="633" y="2521"/>
                <a:ext cx="1049" cy="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en-US" altLang="en-US" sz="1600" b="1" dirty="0">
                    <a:latin typeface="+mj-lt"/>
                  </a:rPr>
                  <a:t>3.</a:t>
                </a:r>
              </a:p>
              <a:p>
                <a:pPr algn="ctr"/>
                <a:r>
                  <a:rPr lang="en-US" altLang="en-US" sz="1600" b="1" dirty="0">
                    <a:latin typeface="+mj-lt"/>
                  </a:rPr>
                  <a:t>Table of Contents</a:t>
                </a:r>
              </a:p>
            </p:txBody>
          </p:sp>
        </p:grpSp>
        <p:grpSp>
          <p:nvGrpSpPr>
            <p:cNvPr id="16397" name="Group 17"/>
            <p:cNvGrpSpPr>
              <a:grpSpLocks/>
            </p:cNvGrpSpPr>
            <p:nvPr/>
          </p:nvGrpSpPr>
          <p:grpSpPr bwMode="auto">
            <a:xfrm>
              <a:off x="433" y="3224"/>
              <a:ext cx="1448" cy="552"/>
              <a:chOff x="433" y="3224"/>
              <a:chExt cx="1448" cy="552"/>
            </a:xfrm>
          </p:grpSpPr>
          <p:sp>
            <p:nvSpPr>
              <p:cNvPr id="16407" name="Oval 18"/>
              <p:cNvSpPr>
                <a:spLocks noChangeArrowheads="1"/>
              </p:cNvSpPr>
              <p:nvPr/>
            </p:nvSpPr>
            <p:spPr bwMode="auto">
              <a:xfrm>
                <a:off x="433" y="3224"/>
                <a:ext cx="1448" cy="552"/>
              </a:xfrm>
              <a:prstGeom prst="ellipse">
                <a:avLst/>
              </a:prstGeom>
              <a:solidFill>
                <a:srgbClr val="FFFFCC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6408" name="Rectangle 19"/>
              <p:cNvSpPr>
                <a:spLocks noChangeArrowheads="1"/>
              </p:cNvSpPr>
              <p:nvPr/>
            </p:nvSpPr>
            <p:spPr bwMode="auto">
              <a:xfrm>
                <a:off x="573" y="3240"/>
                <a:ext cx="1169" cy="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en-US" altLang="en-US" sz="1600" b="1" dirty="0">
                    <a:latin typeface="+mj-lt"/>
                  </a:rPr>
                  <a:t>4.</a:t>
                </a:r>
              </a:p>
              <a:p>
                <a:pPr algn="ctr"/>
                <a:r>
                  <a:rPr lang="en-US" altLang="en-US" sz="1600" b="1" dirty="0">
                    <a:latin typeface="+mj-lt"/>
                  </a:rPr>
                  <a:t>Executive Summary</a:t>
                </a:r>
              </a:p>
              <a:p>
                <a:pPr algn="ctr"/>
                <a:r>
                  <a:rPr lang="en-US" altLang="en-US" sz="1600" b="1" dirty="0">
                    <a:latin typeface="+mj-lt"/>
                  </a:rPr>
                  <a:t>and Fact Sheet</a:t>
                </a:r>
              </a:p>
            </p:txBody>
          </p:sp>
        </p:grpSp>
        <p:sp>
          <p:nvSpPr>
            <p:cNvPr id="16398" name="Rectangle 20"/>
            <p:cNvSpPr>
              <a:spLocks noChangeArrowheads="1"/>
            </p:cNvSpPr>
            <p:nvPr/>
          </p:nvSpPr>
          <p:spPr bwMode="auto">
            <a:xfrm>
              <a:off x="2416" y="1061"/>
              <a:ext cx="262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Introduce your business plan to the reader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Outline the major features that may be of interest</a:t>
              </a:r>
            </a:p>
          </p:txBody>
        </p:sp>
        <p:sp>
          <p:nvSpPr>
            <p:cNvPr id="16399" name="Rectangle 21"/>
            <p:cNvSpPr>
              <a:spLocks noChangeArrowheads="1"/>
            </p:cNvSpPr>
            <p:nvPr/>
          </p:nvSpPr>
          <p:spPr bwMode="auto">
            <a:xfrm>
              <a:off x="2416" y="1715"/>
              <a:ext cx="2666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Provide identifying information about you and your proposed business. Name, address and contact numbers for the business as well as key company contacts</a:t>
              </a:r>
            </a:p>
          </p:txBody>
        </p:sp>
        <p:sp>
          <p:nvSpPr>
            <p:cNvPr id="16400" name="Rectangle 22"/>
            <p:cNvSpPr>
              <a:spLocks noChangeArrowheads="1"/>
            </p:cNvSpPr>
            <p:nvPr/>
          </p:nvSpPr>
          <p:spPr bwMode="auto">
            <a:xfrm>
              <a:off x="2416" y="2541"/>
              <a:ext cx="250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A list of the major headings and sub-headings contained in your plan.</a:t>
              </a:r>
            </a:p>
          </p:txBody>
        </p:sp>
        <p:sp>
          <p:nvSpPr>
            <p:cNvPr id="16401" name="Rectangle 23"/>
            <p:cNvSpPr>
              <a:spLocks noChangeArrowheads="1"/>
            </p:cNvSpPr>
            <p:nvPr/>
          </p:nvSpPr>
          <p:spPr bwMode="auto">
            <a:xfrm>
              <a:off x="2416" y="3069"/>
              <a:ext cx="2521" cy="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A 1-2 page summary of the most important points in your plan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May be the most important part of your business plan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Your Fact Sheet summarizes the basic information that relates to the venture</a:t>
              </a:r>
            </a:p>
          </p:txBody>
        </p:sp>
        <p:sp>
          <p:nvSpPr>
            <p:cNvPr id="16402" name="Rectangle 24"/>
            <p:cNvSpPr>
              <a:spLocks noChangeArrowheads="1"/>
            </p:cNvSpPr>
            <p:nvPr/>
          </p:nvSpPr>
          <p:spPr bwMode="auto">
            <a:xfrm>
              <a:off x="482" y="695"/>
              <a:ext cx="1350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>
                  <a:solidFill>
                    <a:schemeClr val="bg1"/>
                  </a:solidFill>
                  <a:latin typeface="+mj-lt"/>
                </a:rPr>
                <a:t>Business Plan Contents</a:t>
              </a:r>
            </a:p>
          </p:txBody>
        </p:sp>
        <p:sp>
          <p:nvSpPr>
            <p:cNvPr id="16403" name="Line 25"/>
            <p:cNvSpPr>
              <a:spLocks noChangeShapeType="1"/>
            </p:cNvSpPr>
            <p:nvPr/>
          </p:nvSpPr>
          <p:spPr bwMode="auto">
            <a:xfrm>
              <a:off x="1920" y="1224"/>
              <a:ext cx="432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404" name="Line 26"/>
            <p:cNvSpPr>
              <a:spLocks noChangeShapeType="1"/>
            </p:cNvSpPr>
            <p:nvPr/>
          </p:nvSpPr>
          <p:spPr bwMode="auto">
            <a:xfrm>
              <a:off x="1920" y="3500"/>
              <a:ext cx="432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405" name="Line 27"/>
            <p:cNvSpPr>
              <a:spLocks noChangeShapeType="1"/>
            </p:cNvSpPr>
            <p:nvPr/>
          </p:nvSpPr>
          <p:spPr bwMode="auto">
            <a:xfrm>
              <a:off x="1920" y="2704"/>
              <a:ext cx="432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406" name="Line 28"/>
            <p:cNvSpPr>
              <a:spLocks noChangeShapeType="1"/>
            </p:cNvSpPr>
            <p:nvPr/>
          </p:nvSpPr>
          <p:spPr bwMode="auto">
            <a:xfrm>
              <a:off x="1920" y="1956"/>
              <a:ext cx="432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6388" name="Rectangle 29"/>
          <p:cNvSpPr>
            <a:spLocks noChangeArrowheads="1"/>
          </p:cNvSpPr>
          <p:nvPr/>
        </p:nvSpPr>
        <p:spPr bwMode="auto">
          <a:xfrm>
            <a:off x="7850932" y="6281738"/>
            <a:ext cx="81766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200" i="1">
                <a:solidFill>
                  <a:schemeClr val="bg1"/>
                </a:solidFill>
                <a:latin typeface="+mj-lt"/>
              </a:rPr>
              <a:t>Continued</a:t>
            </a:r>
          </a:p>
        </p:txBody>
      </p:sp>
      <p:sp>
        <p:nvSpPr>
          <p:cNvPr id="16389" name="Rectangle 30"/>
          <p:cNvSpPr>
            <a:spLocks noChangeArrowheads="1"/>
          </p:cNvSpPr>
          <p:nvPr/>
        </p:nvSpPr>
        <p:spPr bwMode="auto">
          <a:xfrm>
            <a:off x="3244850" y="98425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AU" altLang="en-US" sz="1600" i="1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480497" y="533400"/>
            <a:ext cx="618618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A Typical Business Plan </a:t>
            </a:r>
            <a:r>
              <a:rPr lang="en-US" altLang="en-US" sz="3200" b="1" i="1" dirty="0">
                <a:solidFill>
                  <a:schemeClr val="bg1"/>
                </a:solidFill>
                <a:latin typeface="+mj-lt"/>
              </a:rPr>
              <a:t>(Continued)</a:t>
            </a: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715963" y="1536700"/>
            <a:ext cx="2298700" cy="876300"/>
            <a:chOff x="451" y="968"/>
            <a:chExt cx="1448" cy="552"/>
          </a:xfrm>
        </p:grpSpPr>
        <p:sp>
          <p:nvSpPr>
            <p:cNvPr id="17430" name="Oval 4"/>
            <p:cNvSpPr>
              <a:spLocks noChangeArrowheads="1"/>
            </p:cNvSpPr>
            <p:nvPr/>
          </p:nvSpPr>
          <p:spPr bwMode="auto">
            <a:xfrm>
              <a:off x="451" y="968"/>
              <a:ext cx="1448" cy="552"/>
            </a:xfrm>
            <a:prstGeom prst="ellipse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7431" name="Rectangle 5"/>
            <p:cNvSpPr>
              <a:spLocks noChangeArrowheads="1"/>
            </p:cNvSpPr>
            <p:nvPr/>
          </p:nvSpPr>
          <p:spPr bwMode="auto">
            <a:xfrm>
              <a:off x="679" y="1061"/>
              <a:ext cx="1002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>
                  <a:latin typeface="+mj-lt"/>
                </a:rPr>
                <a:t>5.</a:t>
              </a:r>
            </a:p>
            <a:p>
              <a:pPr algn="ctr"/>
              <a:r>
                <a:rPr lang="en-US" altLang="en-US" sz="1600" b="1">
                  <a:latin typeface="+mj-lt"/>
                </a:rPr>
                <a:t>Body of the Plan</a:t>
              </a:r>
            </a:p>
          </p:txBody>
        </p:sp>
      </p:grpSp>
      <p:grpSp>
        <p:nvGrpSpPr>
          <p:cNvPr id="17412" name="Group 6"/>
          <p:cNvGrpSpPr>
            <a:grpSpLocks/>
          </p:cNvGrpSpPr>
          <p:nvPr/>
        </p:nvGrpSpPr>
        <p:grpSpPr bwMode="auto">
          <a:xfrm>
            <a:off x="3886200" y="2209800"/>
            <a:ext cx="4337050" cy="1050925"/>
            <a:chOff x="2424" y="1494"/>
            <a:chExt cx="2732" cy="520"/>
          </a:xfrm>
        </p:grpSpPr>
        <p:sp>
          <p:nvSpPr>
            <p:cNvPr id="17428" name="AutoShape 7"/>
            <p:cNvSpPr>
              <a:spLocks noChangeArrowheads="1"/>
            </p:cNvSpPr>
            <p:nvPr/>
          </p:nvSpPr>
          <p:spPr bwMode="auto">
            <a:xfrm>
              <a:off x="2428" y="1494"/>
              <a:ext cx="2728" cy="520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7429" name="Rectangle 8"/>
            <p:cNvSpPr>
              <a:spLocks noChangeArrowheads="1"/>
            </p:cNvSpPr>
            <p:nvPr/>
          </p:nvSpPr>
          <p:spPr bwMode="auto">
            <a:xfrm>
              <a:off x="2424" y="1541"/>
              <a:ext cx="2666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History and current situation of your company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Goals and objectives for the business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Principal characteristics and trends in the industry</a:t>
              </a:r>
            </a:p>
          </p:txBody>
        </p:sp>
      </p:grpSp>
      <p:grpSp>
        <p:nvGrpSpPr>
          <p:cNvPr id="17413" name="Group 9"/>
          <p:cNvGrpSpPr>
            <a:grpSpLocks/>
          </p:cNvGrpSpPr>
          <p:nvPr/>
        </p:nvGrpSpPr>
        <p:grpSpPr bwMode="auto">
          <a:xfrm>
            <a:off x="3848100" y="3416302"/>
            <a:ext cx="4337050" cy="744538"/>
            <a:chOff x="2424" y="2152"/>
            <a:chExt cx="2732" cy="469"/>
          </a:xfrm>
        </p:grpSpPr>
        <p:sp>
          <p:nvSpPr>
            <p:cNvPr id="17426" name="AutoShape 10"/>
            <p:cNvSpPr>
              <a:spLocks noChangeArrowheads="1"/>
            </p:cNvSpPr>
            <p:nvPr/>
          </p:nvSpPr>
          <p:spPr bwMode="auto">
            <a:xfrm>
              <a:off x="2428" y="2152"/>
              <a:ext cx="2728" cy="469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7427" name="Rectangle 11"/>
            <p:cNvSpPr>
              <a:spLocks noChangeArrowheads="1"/>
            </p:cNvSpPr>
            <p:nvPr/>
          </p:nvSpPr>
          <p:spPr bwMode="auto">
            <a:xfrm>
              <a:off x="2424" y="2166"/>
              <a:ext cx="270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Detailed description of your product or service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Outline stage of development and proprietary position</a:t>
              </a:r>
            </a:p>
          </p:txBody>
        </p:sp>
      </p:grpSp>
      <p:grpSp>
        <p:nvGrpSpPr>
          <p:cNvPr id="17414" name="Group 12"/>
          <p:cNvGrpSpPr>
            <a:grpSpLocks/>
          </p:cNvGrpSpPr>
          <p:nvPr/>
        </p:nvGrpSpPr>
        <p:grpSpPr bwMode="auto">
          <a:xfrm>
            <a:off x="3848100" y="4508500"/>
            <a:ext cx="4337050" cy="1454150"/>
            <a:chOff x="2424" y="2840"/>
            <a:chExt cx="2732" cy="916"/>
          </a:xfrm>
        </p:grpSpPr>
        <p:sp>
          <p:nvSpPr>
            <p:cNvPr id="17424" name="AutoShape 13"/>
            <p:cNvSpPr>
              <a:spLocks noChangeArrowheads="1"/>
            </p:cNvSpPr>
            <p:nvPr/>
          </p:nvSpPr>
          <p:spPr bwMode="auto">
            <a:xfrm>
              <a:off x="2428" y="2840"/>
              <a:ext cx="2728" cy="916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7425" name="Rectangle 14"/>
            <p:cNvSpPr>
              <a:spLocks noChangeArrowheads="1"/>
            </p:cNvSpPr>
            <p:nvPr/>
          </p:nvSpPr>
          <p:spPr bwMode="auto">
            <a:xfrm>
              <a:off x="2424" y="2849"/>
              <a:ext cx="2728" cy="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Describe the profile of your principal target customers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Indicate current market size, trends, and seasonal patterns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Assess the nature of your competition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Estimate your expected sales and market share</a:t>
              </a:r>
            </a:p>
          </p:txBody>
        </p:sp>
      </p:grpSp>
      <p:sp>
        <p:nvSpPr>
          <p:cNvPr id="17415" name="Rectangle 15"/>
          <p:cNvSpPr>
            <a:spLocks noChangeArrowheads="1"/>
          </p:cNvSpPr>
          <p:nvPr/>
        </p:nvSpPr>
        <p:spPr bwMode="auto">
          <a:xfrm>
            <a:off x="643191" y="2632075"/>
            <a:ext cx="244265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600" b="1" dirty="0">
                <a:latin typeface="+mj-lt"/>
              </a:rPr>
              <a:t>Company and the Industry</a:t>
            </a:r>
          </a:p>
        </p:txBody>
      </p:sp>
      <p:sp>
        <p:nvSpPr>
          <p:cNvPr id="17416" name="Rectangle 16"/>
          <p:cNvSpPr>
            <a:spLocks noChangeArrowheads="1"/>
          </p:cNvSpPr>
          <p:nvPr/>
        </p:nvSpPr>
        <p:spPr bwMode="auto">
          <a:xfrm>
            <a:off x="726122" y="3636963"/>
            <a:ext cx="227838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600" b="1" dirty="0">
                <a:latin typeface="+mj-lt"/>
              </a:rPr>
              <a:t>Product-Service Offering</a:t>
            </a:r>
          </a:p>
        </p:txBody>
      </p:sp>
      <p:sp>
        <p:nvSpPr>
          <p:cNvPr id="17417" name="Rectangle 17"/>
          <p:cNvSpPr>
            <a:spLocks noChangeArrowheads="1"/>
          </p:cNvSpPr>
          <p:nvPr/>
        </p:nvSpPr>
        <p:spPr bwMode="auto">
          <a:xfrm>
            <a:off x="1092024" y="5083175"/>
            <a:ext cx="154657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600" b="1" dirty="0">
                <a:latin typeface="+mj-lt"/>
              </a:rPr>
              <a:t>Market Analysis</a:t>
            </a:r>
          </a:p>
        </p:txBody>
      </p:sp>
      <p:sp>
        <p:nvSpPr>
          <p:cNvPr id="17418" name="Line 18"/>
          <p:cNvSpPr>
            <a:spLocks noChangeShapeType="1"/>
          </p:cNvSpPr>
          <p:nvPr/>
        </p:nvSpPr>
        <p:spPr bwMode="auto">
          <a:xfrm>
            <a:off x="2971800" y="2784475"/>
            <a:ext cx="736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>
              <a:latin typeface="+mj-lt"/>
            </a:endParaRPr>
          </a:p>
        </p:txBody>
      </p:sp>
      <p:sp>
        <p:nvSpPr>
          <p:cNvPr id="17419" name="Line 19"/>
          <p:cNvSpPr>
            <a:spLocks noChangeShapeType="1"/>
          </p:cNvSpPr>
          <p:nvPr/>
        </p:nvSpPr>
        <p:spPr bwMode="auto">
          <a:xfrm>
            <a:off x="2971800" y="3789363"/>
            <a:ext cx="736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>
              <a:latin typeface="+mj-lt"/>
            </a:endParaRPr>
          </a:p>
        </p:txBody>
      </p:sp>
      <p:sp>
        <p:nvSpPr>
          <p:cNvPr id="17420" name="Line 20"/>
          <p:cNvSpPr>
            <a:spLocks noChangeShapeType="1"/>
          </p:cNvSpPr>
          <p:nvPr/>
        </p:nvSpPr>
        <p:spPr bwMode="auto">
          <a:xfrm>
            <a:off x="2971800" y="5235575"/>
            <a:ext cx="736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>
              <a:latin typeface="+mj-lt"/>
            </a:endParaRPr>
          </a:p>
        </p:txBody>
      </p:sp>
      <p:sp>
        <p:nvSpPr>
          <p:cNvPr id="17421" name="Rectangle 21"/>
          <p:cNvSpPr>
            <a:spLocks noChangeArrowheads="1"/>
          </p:cNvSpPr>
          <p:nvPr/>
        </p:nvSpPr>
        <p:spPr bwMode="auto">
          <a:xfrm>
            <a:off x="7486650" y="6243638"/>
            <a:ext cx="8794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200" i="1">
                <a:latin typeface="Arial" charset="0"/>
              </a:rPr>
              <a:t>Continued</a:t>
            </a:r>
          </a:p>
        </p:txBody>
      </p:sp>
      <p:sp>
        <p:nvSpPr>
          <p:cNvPr id="17422" name="Rectangle 22"/>
          <p:cNvSpPr>
            <a:spLocks noChangeArrowheads="1"/>
          </p:cNvSpPr>
          <p:nvPr/>
        </p:nvSpPr>
        <p:spPr bwMode="auto">
          <a:xfrm>
            <a:off x="5805488" y="6554788"/>
            <a:ext cx="2222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1200">
                <a:latin typeface="Times New Roman" pitchFamily="18" charset="0"/>
              </a:rPr>
              <a:t> </a:t>
            </a:r>
          </a:p>
        </p:txBody>
      </p:sp>
      <p:sp>
        <p:nvSpPr>
          <p:cNvPr id="17423" name="Rectangle 23"/>
          <p:cNvSpPr>
            <a:spLocks noChangeArrowheads="1"/>
          </p:cNvSpPr>
          <p:nvPr/>
        </p:nvSpPr>
        <p:spPr bwMode="auto">
          <a:xfrm>
            <a:off x="3276600" y="0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AU" altLang="en-US" sz="1600" i="1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519238" y="534988"/>
            <a:ext cx="618618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A Typical Business Plan </a:t>
            </a:r>
            <a:r>
              <a:rPr lang="en-US" altLang="en-US" sz="3200" b="1" i="1" dirty="0">
                <a:solidFill>
                  <a:schemeClr val="bg1"/>
                </a:solidFill>
                <a:latin typeface="+mj-lt"/>
              </a:rPr>
              <a:t>(Continued)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779463" y="1816100"/>
            <a:ext cx="7378701" cy="4191000"/>
            <a:chOff x="491" y="1144"/>
            <a:chExt cx="4648" cy="2640"/>
          </a:xfrm>
        </p:grpSpPr>
        <p:sp>
          <p:nvSpPr>
            <p:cNvPr id="18442" name="AutoShape 4"/>
            <p:cNvSpPr>
              <a:spLocks noChangeArrowheads="1"/>
            </p:cNvSpPr>
            <p:nvPr/>
          </p:nvSpPr>
          <p:spPr bwMode="auto">
            <a:xfrm>
              <a:off x="2411" y="1144"/>
              <a:ext cx="2728" cy="688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8443" name="Rectangle 5"/>
            <p:cNvSpPr>
              <a:spLocks noChangeArrowheads="1"/>
            </p:cNvSpPr>
            <p:nvPr/>
          </p:nvSpPr>
          <p:spPr bwMode="auto">
            <a:xfrm>
              <a:off x="2407" y="1191"/>
              <a:ext cx="2728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Detail the marketing strategy you plan to use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Describe your marketing plan insofar as your sales strategy, advertising and promotion plans, pricing policy, and channels of distribution</a:t>
              </a:r>
            </a:p>
          </p:txBody>
        </p:sp>
        <p:sp>
          <p:nvSpPr>
            <p:cNvPr id="18444" name="Rectangle 6"/>
            <p:cNvSpPr>
              <a:spLocks noChangeArrowheads="1"/>
            </p:cNvSpPr>
            <p:nvPr/>
          </p:nvSpPr>
          <p:spPr bwMode="auto">
            <a:xfrm>
              <a:off x="577" y="1392"/>
              <a:ext cx="1204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 dirty="0">
                  <a:latin typeface="+mj-lt"/>
                </a:rPr>
                <a:t>Your Marketing Plan</a:t>
              </a:r>
            </a:p>
          </p:txBody>
        </p:sp>
        <p:sp>
          <p:nvSpPr>
            <p:cNvPr id="18445" name="Line 7"/>
            <p:cNvSpPr>
              <a:spLocks noChangeShapeType="1"/>
            </p:cNvSpPr>
            <p:nvPr/>
          </p:nvSpPr>
          <p:spPr bwMode="auto">
            <a:xfrm>
              <a:off x="1847" y="1488"/>
              <a:ext cx="464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  <p:sp>
          <p:nvSpPr>
            <p:cNvPr id="18446" name="AutoShape 8"/>
            <p:cNvSpPr>
              <a:spLocks noChangeArrowheads="1"/>
            </p:cNvSpPr>
            <p:nvPr/>
          </p:nvSpPr>
          <p:spPr bwMode="auto">
            <a:xfrm>
              <a:off x="2411" y="2120"/>
              <a:ext cx="2728" cy="760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8447" name="Rectangle 9"/>
            <p:cNvSpPr>
              <a:spLocks noChangeArrowheads="1"/>
            </p:cNvSpPr>
            <p:nvPr/>
          </p:nvSpPr>
          <p:spPr bwMode="auto">
            <a:xfrm>
              <a:off x="2407" y="2136"/>
              <a:ext cx="2728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Outline of the development status of your product and what is still required to get it to a market-ready state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Are there regulatory, testing or other requirements that still have to be met?</a:t>
              </a:r>
            </a:p>
          </p:txBody>
        </p:sp>
        <p:sp>
          <p:nvSpPr>
            <p:cNvPr id="18448" name="Rectangle 10"/>
            <p:cNvSpPr>
              <a:spLocks noChangeArrowheads="1"/>
            </p:cNvSpPr>
            <p:nvPr/>
          </p:nvSpPr>
          <p:spPr bwMode="auto">
            <a:xfrm>
              <a:off x="491" y="2404"/>
              <a:ext cx="137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 dirty="0">
                  <a:latin typeface="+mj-lt"/>
                </a:rPr>
                <a:t>Your Development Plan</a:t>
              </a:r>
            </a:p>
          </p:txBody>
        </p:sp>
        <p:sp>
          <p:nvSpPr>
            <p:cNvPr id="18449" name="Line 11"/>
            <p:cNvSpPr>
              <a:spLocks noChangeShapeType="1"/>
            </p:cNvSpPr>
            <p:nvPr/>
          </p:nvSpPr>
          <p:spPr bwMode="auto">
            <a:xfrm>
              <a:off x="1847" y="2500"/>
              <a:ext cx="464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  <p:sp>
          <p:nvSpPr>
            <p:cNvPr id="18450" name="AutoShape 12"/>
            <p:cNvSpPr>
              <a:spLocks noChangeArrowheads="1"/>
            </p:cNvSpPr>
            <p:nvPr/>
          </p:nvSpPr>
          <p:spPr bwMode="auto">
            <a:xfrm>
              <a:off x="2411" y="3144"/>
              <a:ext cx="2728" cy="640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8451" name="Rectangle 13"/>
            <p:cNvSpPr>
              <a:spLocks noChangeArrowheads="1"/>
            </p:cNvSpPr>
            <p:nvPr/>
          </p:nvSpPr>
          <p:spPr bwMode="auto">
            <a:xfrm>
              <a:off x="2407" y="3167"/>
              <a:ext cx="2728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Outline the operating side of your business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Describe your location, kind of facilities, space requirements, capital equipment needs, and labour requirements</a:t>
              </a:r>
            </a:p>
          </p:txBody>
        </p:sp>
        <p:sp>
          <p:nvSpPr>
            <p:cNvPr id="18452" name="Rectangle 14"/>
            <p:cNvSpPr>
              <a:spLocks noChangeArrowheads="1"/>
            </p:cNvSpPr>
            <p:nvPr/>
          </p:nvSpPr>
          <p:spPr bwMode="auto">
            <a:xfrm>
              <a:off x="499" y="3234"/>
              <a:ext cx="1360" cy="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 dirty="0">
                  <a:latin typeface="+mj-lt"/>
                </a:rPr>
                <a:t>Your </a:t>
              </a:r>
            </a:p>
            <a:p>
              <a:pPr algn="ctr"/>
              <a:r>
                <a:rPr lang="en-US" altLang="en-US" sz="1600" b="1" dirty="0">
                  <a:latin typeface="+mj-lt"/>
                </a:rPr>
                <a:t>Production/Operations</a:t>
              </a:r>
            </a:p>
            <a:p>
              <a:pPr algn="ctr"/>
              <a:r>
                <a:rPr lang="en-US" altLang="en-US" sz="1600" b="1" dirty="0">
                  <a:latin typeface="+mj-lt"/>
                </a:rPr>
                <a:t>Plan</a:t>
              </a:r>
            </a:p>
          </p:txBody>
        </p:sp>
        <p:sp>
          <p:nvSpPr>
            <p:cNvPr id="18453" name="Line 15"/>
            <p:cNvSpPr>
              <a:spLocks noChangeShapeType="1"/>
            </p:cNvSpPr>
            <p:nvPr/>
          </p:nvSpPr>
          <p:spPr bwMode="auto">
            <a:xfrm>
              <a:off x="1847" y="3464"/>
              <a:ext cx="464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</p:grpSp>
      <p:sp>
        <p:nvSpPr>
          <p:cNvPr id="18436" name="Rectangle 16"/>
          <p:cNvSpPr>
            <a:spLocks noChangeArrowheads="1"/>
          </p:cNvSpPr>
          <p:nvPr/>
        </p:nvSpPr>
        <p:spPr bwMode="auto">
          <a:xfrm>
            <a:off x="7276257" y="5938838"/>
            <a:ext cx="81766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200" i="1">
                <a:latin typeface="+mj-lt"/>
              </a:rPr>
              <a:t>Continued</a:t>
            </a:r>
          </a:p>
        </p:txBody>
      </p:sp>
      <p:sp>
        <p:nvSpPr>
          <p:cNvPr id="18437" name="Rectangle 17"/>
          <p:cNvSpPr>
            <a:spLocks noChangeArrowheads="1"/>
          </p:cNvSpPr>
          <p:nvPr/>
        </p:nvSpPr>
        <p:spPr bwMode="auto">
          <a:xfrm>
            <a:off x="3214688" y="149225"/>
            <a:ext cx="18601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AU" altLang="en-US" sz="1600" i="1">
              <a:latin typeface="+mj-lt"/>
            </a:endParaRPr>
          </a:p>
        </p:txBody>
      </p:sp>
      <p:sp>
        <p:nvSpPr>
          <p:cNvPr id="18438" name="Rectangle 18"/>
          <p:cNvSpPr>
            <a:spLocks noChangeArrowheads="1"/>
          </p:cNvSpPr>
          <p:nvPr/>
        </p:nvSpPr>
        <p:spPr bwMode="auto">
          <a:xfrm>
            <a:off x="5780088" y="6542088"/>
            <a:ext cx="2222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1200">
                <a:latin typeface="Times New Roman" pitchFamily="18" charset="0"/>
              </a:rPr>
              <a:t> </a:t>
            </a:r>
          </a:p>
        </p:txBody>
      </p:sp>
      <p:grpSp>
        <p:nvGrpSpPr>
          <p:cNvPr id="18439" name="Group 19"/>
          <p:cNvGrpSpPr>
            <a:grpSpLocks/>
          </p:cNvGrpSpPr>
          <p:nvPr/>
        </p:nvGrpSpPr>
        <p:grpSpPr bwMode="auto">
          <a:xfrm>
            <a:off x="519113" y="1219200"/>
            <a:ext cx="2298700" cy="876300"/>
            <a:chOff x="327" y="768"/>
            <a:chExt cx="1448" cy="552"/>
          </a:xfrm>
        </p:grpSpPr>
        <p:sp>
          <p:nvSpPr>
            <p:cNvPr id="18440" name="Oval 20"/>
            <p:cNvSpPr>
              <a:spLocks noChangeArrowheads="1"/>
            </p:cNvSpPr>
            <p:nvPr/>
          </p:nvSpPr>
          <p:spPr bwMode="auto">
            <a:xfrm>
              <a:off x="327" y="768"/>
              <a:ext cx="1448" cy="552"/>
            </a:xfrm>
            <a:prstGeom prst="ellipse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8441" name="Rectangle 21"/>
            <p:cNvSpPr>
              <a:spLocks noChangeArrowheads="1"/>
            </p:cNvSpPr>
            <p:nvPr/>
          </p:nvSpPr>
          <p:spPr bwMode="auto">
            <a:xfrm>
              <a:off x="551" y="784"/>
              <a:ext cx="1002" cy="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>
                  <a:latin typeface="+mj-lt"/>
                </a:rPr>
                <a:t>5.</a:t>
              </a:r>
            </a:p>
            <a:p>
              <a:pPr algn="ctr"/>
              <a:r>
                <a:rPr lang="en-US" altLang="en-US" sz="1600" b="1">
                  <a:latin typeface="+mj-lt"/>
                </a:rPr>
                <a:t>Body of the Plan</a:t>
              </a:r>
            </a:p>
            <a:p>
              <a:pPr algn="ctr"/>
              <a:r>
                <a:rPr lang="en-US" altLang="en-US" sz="1600" b="1" i="1">
                  <a:latin typeface="+mj-lt"/>
                </a:rPr>
                <a:t>(Continued)</a:t>
              </a:r>
            </a:p>
          </p:txBody>
        </p: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447800" y="609600"/>
            <a:ext cx="693420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A Typical Business Plan </a:t>
            </a:r>
            <a:r>
              <a:rPr lang="en-US" altLang="en-US" sz="3200" b="1" i="1" dirty="0">
                <a:solidFill>
                  <a:schemeClr val="bg1"/>
                </a:solidFill>
                <a:latin typeface="+mj-lt"/>
              </a:rPr>
              <a:t>Continued)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136557" y="5286375"/>
            <a:ext cx="81766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200" i="1">
                <a:latin typeface="+mj-lt"/>
              </a:rPr>
              <a:t>Continued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756275" y="6530975"/>
            <a:ext cx="2222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1200">
                <a:latin typeface="Times New Roman" pitchFamily="18" charset="0"/>
              </a:rPr>
              <a:t> 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222625" y="250825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AU" altLang="en-US" sz="1600" i="1">
              <a:latin typeface="Times New Roman" pitchFamily="18" charset="0"/>
            </a:endParaRPr>
          </a:p>
        </p:txBody>
      </p: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1069976" y="2298700"/>
            <a:ext cx="7165975" cy="2870200"/>
            <a:chOff x="674" y="1448"/>
            <a:chExt cx="4514" cy="1808"/>
          </a:xfrm>
        </p:grpSpPr>
        <p:sp>
          <p:nvSpPr>
            <p:cNvPr id="19466" name="AutoShape 7"/>
            <p:cNvSpPr>
              <a:spLocks noChangeArrowheads="1"/>
            </p:cNvSpPr>
            <p:nvPr/>
          </p:nvSpPr>
          <p:spPr bwMode="auto">
            <a:xfrm>
              <a:off x="2460" y="2496"/>
              <a:ext cx="2728" cy="760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9467" name="Rectangle 8"/>
            <p:cNvSpPr>
              <a:spLocks noChangeArrowheads="1"/>
            </p:cNvSpPr>
            <p:nvPr/>
          </p:nvSpPr>
          <p:spPr bwMode="auto">
            <a:xfrm>
              <a:off x="2456" y="2512"/>
              <a:ext cx="2728" cy="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Present an overall schedule indicating what needs to be done to launch your business and the timing required to bring it about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Discuss the major problems and risks that you will have to deal with as well</a:t>
              </a:r>
            </a:p>
          </p:txBody>
        </p:sp>
        <p:sp>
          <p:nvSpPr>
            <p:cNvPr id="19468" name="Rectangle 9"/>
            <p:cNvSpPr>
              <a:spLocks noChangeArrowheads="1"/>
            </p:cNvSpPr>
            <p:nvPr/>
          </p:nvSpPr>
          <p:spPr bwMode="auto">
            <a:xfrm>
              <a:off x="674" y="2713"/>
              <a:ext cx="113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400" b="1">
                  <a:latin typeface="+mj-lt"/>
                </a:rPr>
                <a:t>Your Implementation </a:t>
              </a:r>
            </a:p>
            <a:p>
              <a:pPr algn="ctr"/>
              <a:r>
                <a:rPr lang="en-US" altLang="en-US" sz="1400" b="1">
                  <a:latin typeface="+mj-lt"/>
                </a:rPr>
                <a:t>Schedule</a:t>
              </a:r>
            </a:p>
          </p:txBody>
        </p:sp>
        <p:sp>
          <p:nvSpPr>
            <p:cNvPr id="19469" name="Line 10"/>
            <p:cNvSpPr>
              <a:spLocks noChangeShapeType="1"/>
            </p:cNvSpPr>
            <p:nvPr/>
          </p:nvSpPr>
          <p:spPr bwMode="auto">
            <a:xfrm>
              <a:off x="1892" y="2876"/>
              <a:ext cx="464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  <p:sp>
          <p:nvSpPr>
            <p:cNvPr id="19470" name="AutoShape 11"/>
            <p:cNvSpPr>
              <a:spLocks noChangeArrowheads="1"/>
            </p:cNvSpPr>
            <p:nvPr/>
          </p:nvSpPr>
          <p:spPr bwMode="auto">
            <a:xfrm>
              <a:off x="2460" y="1448"/>
              <a:ext cx="2728" cy="760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9471" name="Rectangle 12"/>
            <p:cNvSpPr>
              <a:spLocks noChangeArrowheads="1"/>
            </p:cNvSpPr>
            <p:nvPr/>
          </p:nvSpPr>
          <p:spPr bwMode="auto">
            <a:xfrm>
              <a:off x="2456" y="1464"/>
              <a:ext cx="2728" cy="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Identify your key management people, their responsibilities and their qualifications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 dirty="0">
                  <a:latin typeface="+mj-lt"/>
                </a:rPr>
                <a:t>Indicate the principal shareholders of the business, your principal advisors and the members of your Board of Directors</a:t>
              </a:r>
            </a:p>
          </p:txBody>
        </p:sp>
        <p:sp>
          <p:nvSpPr>
            <p:cNvPr id="19472" name="Rectangle 13"/>
            <p:cNvSpPr>
              <a:spLocks noChangeArrowheads="1"/>
            </p:cNvSpPr>
            <p:nvPr/>
          </p:nvSpPr>
          <p:spPr bwMode="auto">
            <a:xfrm>
              <a:off x="751" y="1665"/>
              <a:ext cx="9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400" b="1">
                  <a:latin typeface="+mj-lt"/>
                </a:rPr>
                <a:t>Your Management</a:t>
              </a:r>
            </a:p>
            <a:p>
              <a:pPr algn="ctr"/>
              <a:r>
                <a:rPr lang="en-US" altLang="en-US" sz="1400" b="1">
                  <a:latin typeface="+mj-lt"/>
                </a:rPr>
                <a:t>Team</a:t>
              </a:r>
            </a:p>
          </p:txBody>
        </p:sp>
        <p:sp>
          <p:nvSpPr>
            <p:cNvPr id="19473" name="Line 14"/>
            <p:cNvSpPr>
              <a:spLocks noChangeShapeType="1"/>
            </p:cNvSpPr>
            <p:nvPr/>
          </p:nvSpPr>
          <p:spPr bwMode="auto">
            <a:xfrm>
              <a:off x="1892" y="1828"/>
              <a:ext cx="464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latin typeface="+mj-lt"/>
              </a:endParaRPr>
            </a:p>
          </p:txBody>
        </p:sp>
      </p:grpSp>
      <p:grpSp>
        <p:nvGrpSpPr>
          <p:cNvPr id="19463" name="Group 15"/>
          <p:cNvGrpSpPr>
            <a:grpSpLocks/>
          </p:cNvGrpSpPr>
          <p:nvPr/>
        </p:nvGrpSpPr>
        <p:grpSpPr bwMode="auto">
          <a:xfrm>
            <a:off x="776288" y="1460500"/>
            <a:ext cx="2298700" cy="876300"/>
            <a:chOff x="489" y="920"/>
            <a:chExt cx="1448" cy="552"/>
          </a:xfrm>
        </p:grpSpPr>
        <p:sp>
          <p:nvSpPr>
            <p:cNvPr id="19464" name="Oval 16"/>
            <p:cNvSpPr>
              <a:spLocks noChangeArrowheads="1"/>
            </p:cNvSpPr>
            <p:nvPr/>
          </p:nvSpPr>
          <p:spPr bwMode="auto">
            <a:xfrm>
              <a:off x="489" y="920"/>
              <a:ext cx="1448" cy="552"/>
            </a:xfrm>
            <a:prstGeom prst="ellipse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19465" name="Rectangle 17"/>
            <p:cNvSpPr>
              <a:spLocks noChangeArrowheads="1"/>
            </p:cNvSpPr>
            <p:nvPr/>
          </p:nvSpPr>
          <p:spPr bwMode="auto">
            <a:xfrm>
              <a:off x="713" y="936"/>
              <a:ext cx="1002" cy="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>
                  <a:latin typeface="+mj-lt"/>
                </a:rPr>
                <a:t>5.</a:t>
              </a:r>
            </a:p>
            <a:p>
              <a:pPr algn="ctr"/>
              <a:r>
                <a:rPr lang="en-US" altLang="en-US" sz="1600" b="1">
                  <a:latin typeface="+mj-lt"/>
                </a:rPr>
                <a:t>Body of the Plan</a:t>
              </a:r>
            </a:p>
            <a:p>
              <a:pPr algn="ctr"/>
              <a:r>
                <a:rPr lang="en-US" altLang="en-US" sz="1600" b="1" i="1">
                  <a:latin typeface="+mj-lt"/>
                </a:rPr>
                <a:t>(Continued)</a:t>
              </a:r>
            </a:p>
          </p:txBody>
        </p:sp>
      </p:grp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143000" y="403994"/>
            <a:ext cx="685800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A Typical Business Plan </a:t>
            </a:r>
            <a:r>
              <a:rPr lang="en-US" altLang="en-US" sz="3200" b="1" i="1" dirty="0">
                <a:solidFill>
                  <a:schemeClr val="bg1"/>
                </a:solidFill>
                <a:latin typeface="+mj-lt"/>
              </a:rPr>
              <a:t>(Continued)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3903663" y="2347913"/>
            <a:ext cx="4330700" cy="2955925"/>
            <a:chOff x="2420" y="1452"/>
            <a:chExt cx="2728" cy="1862"/>
          </a:xfrm>
        </p:grpSpPr>
        <p:sp>
          <p:nvSpPr>
            <p:cNvPr id="20492" name="AutoShape 4"/>
            <p:cNvSpPr>
              <a:spLocks noChangeArrowheads="1"/>
            </p:cNvSpPr>
            <p:nvPr/>
          </p:nvSpPr>
          <p:spPr bwMode="auto">
            <a:xfrm>
              <a:off x="2420" y="1452"/>
              <a:ext cx="2728" cy="1848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20493" name="Rectangle 5"/>
            <p:cNvSpPr>
              <a:spLocks noChangeArrowheads="1"/>
            </p:cNvSpPr>
            <p:nvPr/>
          </p:nvSpPr>
          <p:spPr bwMode="auto">
            <a:xfrm>
              <a:off x="2448" y="1491"/>
              <a:ext cx="2666" cy="1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Indicate the type and amount of financing you are looking for and how the funds will be used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Outline your proposed terms of investment, the potential return to the investor, and what benefit is being provided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Provide an overview of the current financial structure of your business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Prepare realistic financial projections that reflect the effect of financing. Include: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	Cash flow forecasts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	Pro forma profit and loss statements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	Pro forma balance sheet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	Breakeven analysis</a:t>
              </a:r>
            </a:p>
          </p:txBody>
        </p:sp>
      </p:grpSp>
      <p:sp>
        <p:nvSpPr>
          <p:cNvPr id="20484" name="Line 6"/>
          <p:cNvSpPr>
            <a:spLocks noChangeShapeType="1"/>
          </p:cNvSpPr>
          <p:nvPr/>
        </p:nvSpPr>
        <p:spPr bwMode="auto">
          <a:xfrm>
            <a:off x="3103563" y="3770313"/>
            <a:ext cx="6858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>
              <a:latin typeface="+mj-lt"/>
            </a:endParaRP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794160" y="3571875"/>
            <a:ext cx="1983556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800" b="1" dirty="0">
                <a:latin typeface="+mj-lt"/>
              </a:rPr>
              <a:t>Your Financial Plan</a:t>
            </a:r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5867400" y="6572250"/>
            <a:ext cx="2222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1200">
                <a:latin typeface="Times New Roman" pitchFamily="18" charset="0"/>
              </a:rPr>
              <a:t> </a:t>
            </a:r>
          </a:p>
        </p:txBody>
      </p:sp>
      <p:sp>
        <p:nvSpPr>
          <p:cNvPr id="20487" name="Rectangle 9"/>
          <p:cNvSpPr>
            <a:spLocks noChangeArrowheads="1"/>
          </p:cNvSpPr>
          <p:nvPr/>
        </p:nvSpPr>
        <p:spPr bwMode="auto">
          <a:xfrm>
            <a:off x="5091113" y="42863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AU" altLang="en-US" sz="1600" i="1">
              <a:latin typeface="Times New Roman" pitchFamily="18" charset="0"/>
            </a:endParaRPr>
          </a:p>
        </p:txBody>
      </p:sp>
      <p:sp>
        <p:nvSpPr>
          <p:cNvPr id="20488" name="Rectangle 10"/>
          <p:cNvSpPr>
            <a:spLocks noChangeArrowheads="1"/>
          </p:cNvSpPr>
          <p:nvPr/>
        </p:nvSpPr>
        <p:spPr bwMode="auto">
          <a:xfrm>
            <a:off x="6907164" y="5372100"/>
            <a:ext cx="81766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1200" i="1">
                <a:latin typeface="+mj-lt"/>
              </a:rPr>
              <a:t>Continued</a:t>
            </a:r>
          </a:p>
        </p:txBody>
      </p:sp>
      <p:grpSp>
        <p:nvGrpSpPr>
          <p:cNvPr id="20489" name="Group 11"/>
          <p:cNvGrpSpPr>
            <a:grpSpLocks/>
          </p:cNvGrpSpPr>
          <p:nvPr/>
        </p:nvGrpSpPr>
        <p:grpSpPr bwMode="auto">
          <a:xfrm>
            <a:off x="534988" y="1927225"/>
            <a:ext cx="2298700" cy="876300"/>
            <a:chOff x="298" y="1187"/>
            <a:chExt cx="1448" cy="552"/>
          </a:xfrm>
        </p:grpSpPr>
        <p:sp>
          <p:nvSpPr>
            <p:cNvPr id="20490" name="Oval 12"/>
            <p:cNvSpPr>
              <a:spLocks noChangeArrowheads="1"/>
            </p:cNvSpPr>
            <p:nvPr/>
          </p:nvSpPr>
          <p:spPr bwMode="auto">
            <a:xfrm>
              <a:off x="298" y="1187"/>
              <a:ext cx="1448" cy="552"/>
            </a:xfrm>
            <a:prstGeom prst="ellipse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20491" name="Rectangle 13"/>
            <p:cNvSpPr>
              <a:spLocks noChangeArrowheads="1"/>
            </p:cNvSpPr>
            <p:nvPr/>
          </p:nvSpPr>
          <p:spPr bwMode="auto">
            <a:xfrm>
              <a:off x="522" y="1203"/>
              <a:ext cx="1002" cy="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>
                  <a:latin typeface="+mj-lt"/>
                </a:rPr>
                <a:t>5.</a:t>
              </a:r>
            </a:p>
            <a:p>
              <a:pPr algn="ctr"/>
              <a:r>
                <a:rPr lang="en-US" altLang="en-US" sz="1600" b="1">
                  <a:latin typeface="+mj-lt"/>
                </a:rPr>
                <a:t>Body of the Plan</a:t>
              </a:r>
            </a:p>
            <a:p>
              <a:pPr algn="ctr"/>
              <a:r>
                <a:rPr lang="en-US" altLang="en-US" sz="1600" b="1" i="1">
                  <a:latin typeface="+mj-lt"/>
                </a:rPr>
                <a:t>(Continued)</a:t>
              </a:r>
            </a:p>
          </p:txBody>
        </p:sp>
      </p:grp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725488" y="3173413"/>
            <a:ext cx="2298700" cy="876300"/>
            <a:chOff x="457" y="1999"/>
            <a:chExt cx="1448" cy="552"/>
          </a:xfrm>
        </p:grpSpPr>
        <p:sp>
          <p:nvSpPr>
            <p:cNvPr id="21514" name="Oval 3"/>
            <p:cNvSpPr>
              <a:spLocks noChangeArrowheads="1"/>
            </p:cNvSpPr>
            <p:nvPr/>
          </p:nvSpPr>
          <p:spPr bwMode="auto">
            <a:xfrm>
              <a:off x="457" y="1999"/>
              <a:ext cx="1448" cy="552"/>
            </a:xfrm>
            <a:prstGeom prst="ellipse">
              <a:avLst/>
            </a:prstGeom>
            <a:solidFill>
              <a:srgbClr val="FFFFCC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21515" name="Rectangle 4"/>
            <p:cNvSpPr>
              <a:spLocks noChangeArrowheads="1"/>
            </p:cNvSpPr>
            <p:nvPr/>
          </p:nvSpPr>
          <p:spPr bwMode="auto">
            <a:xfrm>
              <a:off x="811" y="2092"/>
              <a:ext cx="741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altLang="en-US" sz="1600" b="1">
                  <a:latin typeface="+mj-lt"/>
                </a:rPr>
                <a:t>6.</a:t>
              </a:r>
            </a:p>
            <a:p>
              <a:pPr algn="ctr"/>
              <a:r>
                <a:rPr lang="en-US" altLang="en-US" sz="1600" b="1">
                  <a:latin typeface="+mj-lt"/>
                </a:rPr>
                <a:t>Appendices</a:t>
              </a:r>
            </a:p>
          </p:txBody>
        </p:sp>
      </p:grpSp>
      <p:grpSp>
        <p:nvGrpSpPr>
          <p:cNvPr id="21507" name="Group 5"/>
          <p:cNvGrpSpPr>
            <a:grpSpLocks/>
          </p:cNvGrpSpPr>
          <p:nvPr/>
        </p:nvGrpSpPr>
        <p:grpSpPr bwMode="auto">
          <a:xfrm>
            <a:off x="3886200" y="2438400"/>
            <a:ext cx="4330700" cy="2386013"/>
            <a:chOff x="2444" y="1524"/>
            <a:chExt cx="2728" cy="1503"/>
          </a:xfrm>
        </p:grpSpPr>
        <p:sp>
          <p:nvSpPr>
            <p:cNvPr id="21512" name="AutoShape 6"/>
            <p:cNvSpPr>
              <a:spLocks noChangeArrowheads="1"/>
            </p:cNvSpPr>
            <p:nvPr/>
          </p:nvSpPr>
          <p:spPr bwMode="auto">
            <a:xfrm>
              <a:off x="2444" y="1524"/>
              <a:ext cx="2728" cy="1503"/>
            </a:xfrm>
            <a:prstGeom prst="roundRect">
              <a:avLst>
                <a:gd name="adj" fmla="val 12495"/>
              </a:avLst>
            </a:prstGeom>
            <a:solidFill>
              <a:srgbClr val="CCECFF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  <p:sp>
          <p:nvSpPr>
            <p:cNvPr id="21513" name="Rectangle 7"/>
            <p:cNvSpPr>
              <a:spLocks noChangeArrowheads="1"/>
            </p:cNvSpPr>
            <p:nvPr/>
          </p:nvSpPr>
          <p:spPr bwMode="auto">
            <a:xfrm>
              <a:off x="2456" y="1562"/>
              <a:ext cx="2521" cy="1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Supporting material for your plan including: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endParaRPr lang="en-US" altLang="en-US" sz="1400" b="1">
                <a:latin typeface="+mj-lt"/>
              </a:endParaRP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Detailed resumes of the management team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Product literature and photographs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Names of possible customers and suppliers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Consulting reports and market surveys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Copies of legal documents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Publicity material</a:t>
              </a:r>
            </a:p>
            <a:p>
              <a:pPr>
                <a:buClr>
                  <a:schemeClr val="tx1"/>
                </a:buClr>
                <a:buSzPts val="1400"/>
                <a:buFont typeface="Arial" charset="0"/>
                <a:buNone/>
              </a:pPr>
              <a:r>
                <a:rPr lang="en-US" altLang="en-US" sz="1400" b="1">
                  <a:latin typeface="+mj-lt"/>
                </a:rPr>
                <a:t>Letters of reference</a:t>
              </a:r>
            </a:p>
          </p:txBody>
        </p:sp>
      </p:grpSp>
      <p:sp>
        <p:nvSpPr>
          <p:cNvPr id="21508" name="Line 8"/>
          <p:cNvSpPr>
            <a:spLocks noChangeShapeType="1"/>
          </p:cNvSpPr>
          <p:nvPr/>
        </p:nvSpPr>
        <p:spPr bwMode="auto">
          <a:xfrm>
            <a:off x="3067050" y="3611563"/>
            <a:ext cx="6858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>
              <a:latin typeface="+mj-lt"/>
            </a:endParaRPr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1073765" y="747713"/>
            <a:ext cx="716280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bg1"/>
                </a:solidFill>
                <a:latin typeface="+mj-lt"/>
              </a:rPr>
              <a:t>A Typical Business Plan </a:t>
            </a:r>
            <a:r>
              <a:rPr lang="en-US" altLang="en-US" sz="3200" b="1" i="1" dirty="0">
                <a:solidFill>
                  <a:schemeClr val="bg1"/>
                </a:solidFill>
                <a:latin typeface="+mj-lt"/>
              </a:rPr>
              <a:t>(Continued)</a:t>
            </a:r>
          </a:p>
        </p:txBody>
      </p:sp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3451225" y="123825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AU" altLang="en-US" sz="1600" i="1">
              <a:latin typeface="Times New Roman" pitchFamily="18" charset="0"/>
            </a:endParaRPr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5805488" y="6529388"/>
            <a:ext cx="2222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n-US" sz="12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Business Plan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772400" cy="441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latin typeface="Arial" charset="0"/>
                <a:cs typeface="Arial" charset="0"/>
              </a:rPr>
              <a:t> 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latin typeface="Arial" charset="0"/>
                <a:cs typeface="Arial" charset="0"/>
              </a:rPr>
              <a:t>a document describing…</a:t>
            </a:r>
          </a:p>
          <a:p>
            <a:pPr eaLnBrk="1" hangingPunct="1">
              <a:buFontTx/>
              <a:buNone/>
            </a:pPr>
            <a:r>
              <a:rPr lang="en-US" altLang="en-US" sz="1600" smtClean="0">
                <a:latin typeface="Arial" charset="0"/>
                <a:cs typeface="Arial" charset="0"/>
              </a:rPr>
              <a:t> </a:t>
            </a:r>
          </a:p>
          <a:p>
            <a:pPr marL="1198563" lvl="1" indent="-461963" eaLnBrk="1" hangingPunct="1"/>
            <a:r>
              <a:rPr lang="en-US" altLang="en-US" smtClean="0">
                <a:latin typeface="Arial" charset="0"/>
                <a:cs typeface="Arial" charset="0"/>
              </a:rPr>
              <a:t>what the venture is</a:t>
            </a:r>
          </a:p>
          <a:p>
            <a:pPr marL="1198563" lvl="1" indent="-461963" eaLnBrk="1" hangingPunct="1"/>
            <a:r>
              <a:rPr lang="en-US" altLang="en-US" smtClean="0">
                <a:latin typeface="Arial" charset="0"/>
                <a:cs typeface="Arial" charset="0"/>
              </a:rPr>
              <a:t>where it is projected to go</a:t>
            </a:r>
          </a:p>
          <a:p>
            <a:pPr marL="1198563" lvl="1" indent="-461963" eaLnBrk="1" hangingPunct="1"/>
            <a:r>
              <a:rPr lang="en-US" altLang="en-US" smtClean="0">
                <a:latin typeface="Arial" charset="0"/>
                <a:cs typeface="Arial" charset="0"/>
              </a:rPr>
              <a:t>how it will get there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latin typeface="Arial" charset="0"/>
                <a:cs typeface="Arial" charset="0"/>
              </a:rPr>
              <a:t> 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6400800" y="4800600"/>
          <a:ext cx="1524000" cy="137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lip" r:id="rId3" imgW="2704680" imgH="2447640" progId="MS_ClipArt_Gallery.2">
                  <p:embed/>
                </p:oleObj>
              </mc:Choice>
              <mc:Fallback>
                <p:oleObj name="Clip" r:id="rId3" imgW="2704680" imgH="244764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800600"/>
                        <a:ext cx="1524000" cy="1379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6012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Purpose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133600"/>
            <a:ext cx="8458200" cy="4419600"/>
          </a:xfrm>
        </p:spPr>
        <p:txBody>
          <a:bodyPr/>
          <a:lstStyle/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Char char="§"/>
            </a:pPr>
            <a:r>
              <a:rPr lang="en-US" altLang="en-US" sz="2400" smtClean="0">
                <a:latin typeface="Arial" charset="0"/>
                <a:cs typeface="Arial" charset="0"/>
              </a:rPr>
              <a:t>force the Epr to consider ALL aspects of the venture</a:t>
            </a: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None/>
            </a:pPr>
            <a:r>
              <a:rPr lang="en-US" altLang="en-US" sz="1600" smtClean="0">
                <a:latin typeface="Arial" charset="0"/>
                <a:cs typeface="Arial" charset="0"/>
              </a:rPr>
              <a:t> </a:t>
            </a: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Char char="§"/>
            </a:pPr>
            <a:r>
              <a:rPr lang="en-US" altLang="en-US" sz="2400" smtClean="0">
                <a:latin typeface="Arial" charset="0"/>
                <a:cs typeface="Arial" charset="0"/>
              </a:rPr>
              <a:t>force the Epr to view the venture critically &amp; objectively</a:t>
            </a: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None/>
            </a:pPr>
            <a:endParaRPr lang="en-US" altLang="en-US" sz="16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Char char="§"/>
            </a:pPr>
            <a:r>
              <a:rPr lang="en-US" altLang="en-US" sz="2400" smtClean="0">
                <a:latin typeface="Arial" charset="0"/>
                <a:cs typeface="Arial" charset="0"/>
              </a:rPr>
              <a:t>reduce uncertainty &amp; risk</a:t>
            </a: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None/>
            </a:pPr>
            <a:r>
              <a:rPr lang="en-US" altLang="en-US" sz="1600" smtClean="0">
                <a:latin typeface="Arial" charset="0"/>
                <a:cs typeface="Arial" charset="0"/>
              </a:rPr>
              <a:t> </a:t>
            </a: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Char char="§"/>
            </a:pPr>
            <a:r>
              <a:rPr lang="en-US" altLang="en-US" sz="2400" smtClean="0">
                <a:latin typeface="Arial" charset="0"/>
                <a:cs typeface="Arial" charset="0"/>
              </a:rPr>
              <a:t>provide a communications tool for outside stakeholders</a:t>
            </a: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None/>
            </a:pPr>
            <a:r>
              <a:rPr lang="en-US" altLang="en-US" sz="2400" smtClean="0"/>
              <a:t> </a:t>
            </a: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Char char="§"/>
            </a:pPr>
            <a:r>
              <a:rPr lang="en-US" altLang="en-US" sz="2400" smtClean="0">
                <a:latin typeface="Arial" charset="0"/>
                <a:cs typeface="Arial" charset="0"/>
              </a:rPr>
              <a:t>provide goals to monitor performance (i.e. control)</a:t>
            </a:r>
          </a:p>
          <a:p>
            <a:pPr eaLnBrk="1" hangingPunct="1">
              <a:buClr>
                <a:srgbClr val="CC0000"/>
              </a:buClr>
              <a:buSzPct val="155000"/>
              <a:buFont typeface="Wingdings" pitchFamily="2" charset="2"/>
              <a:buChar char="§"/>
            </a:pPr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7356798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Bplan Structure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76400"/>
            <a:ext cx="7620000" cy="4419600"/>
          </a:xfrm>
        </p:spPr>
        <p:txBody>
          <a:bodyPr/>
          <a:lstStyle/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Cover Page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Executive Summary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Opportunity/Venture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Organization &amp; Management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Industry &amp; Market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Marketing plan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Operations plan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Financial plan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Critical risks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Milestones</a:t>
            </a:r>
          </a:p>
          <a:p>
            <a:pPr marL="801688" indent="-801688" eaLnBrk="1" hangingPunct="1">
              <a:lnSpc>
                <a:spcPct val="80000"/>
              </a:lnSpc>
              <a:buSzTx/>
              <a:buFontTx/>
              <a:buAutoNum type="arabicPeriod"/>
            </a:pPr>
            <a:r>
              <a:rPr lang="en-US" altLang="en-US" sz="2400" smtClean="0"/>
              <a:t>Appendices</a:t>
            </a:r>
          </a:p>
          <a:p>
            <a:pPr marL="801688" indent="-801688" eaLnBrk="1" hangingPunct="1">
              <a:lnSpc>
                <a:spcPct val="80000"/>
              </a:lnSpc>
              <a:buFontTx/>
              <a:buNone/>
            </a:pPr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3417149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524000" y="1828800"/>
            <a:ext cx="53340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en-US" sz="4400" dirty="0" smtClean="0">
                <a:solidFill>
                  <a:schemeClr val="bg1"/>
                </a:solidFill>
                <a:latin typeface="Moderne" pitchFamily="34" charset="0"/>
              </a:rPr>
              <a:t>Stage 1 : </a:t>
            </a:r>
          </a:p>
          <a:p>
            <a:pPr algn="ctr" eaLnBrk="1" hangingPunct="1"/>
            <a:r>
              <a:rPr lang="en-US" altLang="en-US" sz="4400" dirty="0" smtClean="0">
                <a:solidFill>
                  <a:schemeClr val="bg1"/>
                </a:solidFill>
                <a:latin typeface="Moderne" pitchFamily="34" charset="0"/>
              </a:rPr>
              <a:t>The Opportunity Screen</a:t>
            </a:r>
            <a:endParaRPr lang="en-US" altLang="en-US" sz="4400" dirty="0">
              <a:solidFill>
                <a:schemeClr val="bg1"/>
              </a:solidFill>
              <a:latin typeface="Moder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23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Cover Page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133600"/>
            <a:ext cx="7772400" cy="3962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altLang="en-US" smtClean="0"/>
              <a:t>Name/address of business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mtClean="0"/>
              <a:t>Name(s)/ address(es) of owners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mtClean="0"/>
              <a:t>Nature of business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mtClean="0"/>
              <a:t>Amount of financing required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mtClean="0"/>
              <a:t>Confidentiality statement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482683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Executive Summary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8458200" cy="4038600"/>
          </a:xfrm>
        </p:spPr>
        <p:txBody>
          <a:bodyPr/>
          <a:lstStyle/>
          <a:p>
            <a:pPr eaLnBrk="1" hangingPunct="1">
              <a:spcAft>
                <a:spcPct val="45000"/>
              </a:spcAft>
              <a:buFont typeface="Wingdings" pitchFamily="2" charset="2"/>
              <a:buChar char="§"/>
            </a:pPr>
            <a:r>
              <a:rPr lang="en-US" altLang="en-US" smtClean="0"/>
              <a:t>Provides a brief overview</a:t>
            </a:r>
          </a:p>
          <a:p>
            <a:pPr eaLnBrk="1" hangingPunct="1">
              <a:spcAft>
                <a:spcPct val="45000"/>
              </a:spcAft>
              <a:buFont typeface="Wingdings" pitchFamily="2" charset="2"/>
              <a:buChar char="§"/>
            </a:pPr>
            <a:r>
              <a:rPr lang="en-US" altLang="en-US" smtClean="0"/>
              <a:t>1-2 pages</a:t>
            </a:r>
          </a:p>
          <a:p>
            <a:pPr eaLnBrk="1" hangingPunct="1">
              <a:spcAft>
                <a:spcPct val="45000"/>
              </a:spcAft>
              <a:buFont typeface="Wingdings" pitchFamily="2" charset="2"/>
              <a:buChar char="§"/>
            </a:pPr>
            <a:r>
              <a:rPr lang="en-US" altLang="en-US" smtClean="0"/>
              <a:t>Helps put all elements in perspective</a:t>
            </a:r>
          </a:p>
          <a:p>
            <a:pPr eaLnBrk="1" hangingPunct="1">
              <a:spcAft>
                <a:spcPct val="45000"/>
              </a:spcAft>
              <a:buFont typeface="Wingdings" pitchFamily="2" charset="2"/>
              <a:buChar char="§"/>
            </a:pPr>
            <a:r>
              <a:rPr lang="en-US" altLang="en-US" smtClean="0"/>
              <a:t>Written last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666430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Business Description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772400" cy="4038600"/>
          </a:xfrm>
        </p:spPr>
        <p:txBody>
          <a:bodyPr/>
          <a:lstStyle/>
          <a:p>
            <a:pPr eaLnBrk="1" hangingPunct="1">
              <a:spcAft>
                <a:spcPct val="45000"/>
              </a:spcAft>
              <a:buFont typeface="Wingdings" pitchFamily="2" charset="2"/>
              <a:buChar char="§"/>
            </a:pPr>
            <a:r>
              <a:rPr lang="en-US" altLang="en-US" sz="3000" smtClean="0"/>
              <a:t>Identify the type of business &amp; industry</a:t>
            </a:r>
          </a:p>
          <a:p>
            <a:pPr eaLnBrk="1" hangingPunct="1">
              <a:spcAft>
                <a:spcPct val="45000"/>
              </a:spcAft>
              <a:buFont typeface="Wingdings" pitchFamily="2" charset="2"/>
              <a:buChar char="§"/>
            </a:pPr>
            <a:r>
              <a:rPr lang="en-US" altLang="en-US" sz="3000" smtClean="0"/>
              <a:t>Vision / Mission statement</a:t>
            </a:r>
          </a:p>
          <a:p>
            <a:pPr eaLnBrk="1" hangingPunct="1">
              <a:spcAft>
                <a:spcPct val="45000"/>
              </a:spcAft>
              <a:buFont typeface="Wingdings" pitchFamily="2" charset="2"/>
              <a:buChar char="§"/>
            </a:pPr>
            <a:r>
              <a:rPr lang="en-US" altLang="en-US" sz="3000" smtClean="0"/>
              <a:t>Thoroughly describe the new venture</a:t>
            </a:r>
          </a:p>
          <a:p>
            <a:pPr eaLnBrk="1" hangingPunct="1">
              <a:spcAft>
                <a:spcPct val="45000"/>
              </a:spcAft>
              <a:buFont typeface="Wingdings" pitchFamily="2" charset="2"/>
              <a:buChar char="§"/>
            </a:pPr>
            <a:r>
              <a:rPr lang="en-US" altLang="en-US" sz="3000" smtClean="0"/>
              <a:t>Establish your competitive advantage</a:t>
            </a:r>
          </a:p>
        </p:txBody>
      </p:sp>
    </p:spTree>
    <p:extLst>
      <p:ext uri="{BB962C8B-B14F-4D97-AF65-F5344CB8AC3E}">
        <p14:creationId xmlns:p14="http://schemas.microsoft.com/office/powerpoint/2010/main" val="18426237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Organization &amp; Management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09800"/>
            <a:ext cx="7848600" cy="3886200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ct val="25000"/>
              </a:spcAft>
              <a:buFont typeface="Wingdings" pitchFamily="2" charset="2"/>
              <a:buChar char="§"/>
            </a:pPr>
            <a:r>
              <a:rPr lang="en-US" altLang="en-US" smtClean="0"/>
              <a:t>Business type &amp; ownership structure</a:t>
            </a:r>
          </a:p>
          <a:p>
            <a:pPr eaLnBrk="1" hangingPunct="1">
              <a:spcAft>
                <a:spcPct val="25000"/>
              </a:spcAft>
              <a:buFont typeface="Wingdings" pitchFamily="2" charset="2"/>
              <a:buChar char="§"/>
            </a:pPr>
            <a:r>
              <a:rPr lang="en-US" altLang="en-US" smtClean="0"/>
              <a:t>Key mgt. positions and responsibilities</a:t>
            </a:r>
          </a:p>
          <a:p>
            <a:pPr eaLnBrk="1" hangingPunct="1">
              <a:spcAft>
                <a:spcPct val="25000"/>
              </a:spcAft>
              <a:buFont typeface="Wingdings" pitchFamily="2" charset="2"/>
              <a:buChar char="§"/>
            </a:pPr>
            <a:r>
              <a:rPr lang="en-US" altLang="en-US" smtClean="0"/>
              <a:t>Convince us that the mgt. team can do this!</a:t>
            </a:r>
          </a:p>
          <a:p>
            <a:pPr eaLnBrk="1" hangingPunct="1">
              <a:spcAft>
                <a:spcPct val="25000"/>
              </a:spcAft>
              <a:buFont typeface="Wingdings" pitchFamily="2" charset="2"/>
              <a:buChar char="§"/>
            </a:pPr>
            <a:r>
              <a:rPr lang="en-US" altLang="en-US" smtClean="0"/>
              <a:t>Provide resumes in Appendix</a:t>
            </a:r>
          </a:p>
          <a:p>
            <a:pPr eaLnBrk="1" hangingPunct="1">
              <a:spcAft>
                <a:spcPct val="25000"/>
              </a:spcAft>
              <a:buFont typeface="Wingdings" pitchFamily="2" charset="2"/>
              <a:buChar char="§"/>
            </a:pPr>
            <a:r>
              <a:rPr lang="en-US" altLang="en-US" smtClean="0"/>
              <a:t>Identify advisors, mentors, board members</a:t>
            </a:r>
          </a:p>
          <a:p>
            <a:pPr eaLnBrk="1" hangingPunct="1">
              <a:spcAft>
                <a:spcPct val="25000"/>
              </a:spcAft>
              <a:buFont typeface="Wingdings" pitchFamily="2" charset="2"/>
              <a:buChar char="§"/>
            </a:pPr>
            <a:r>
              <a:rPr lang="en-US" altLang="en-US" smtClean="0"/>
              <a:t>Strategic partnerships</a:t>
            </a:r>
          </a:p>
        </p:txBody>
      </p:sp>
    </p:spTree>
    <p:extLst>
      <p:ext uri="{BB962C8B-B14F-4D97-AF65-F5344CB8AC3E}">
        <p14:creationId xmlns:p14="http://schemas.microsoft.com/office/powerpoint/2010/main" val="28086912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Industry &amp; Business Environment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981200"/>
            <a:ext cx="7620000" cy="4419600"/>
          </a:xfrm>
        </p:spPr>
        <p:txBody>
          <a:bodyPr/>
          <a:lstStyle/>
          <a:p>
            <a:pPr eaLnBrk="1" hangingPunct="1"/>
            <a:r>
              <a:rPr lang="en-US" altLang="en-US" smtClean="0"/>
              <a:t>Industry structure &amp; dynamics</a:t>
            </a:r>
          </a:p>
          <a:p>
            <a:pPr eaLnBrk="1" hangingPunct="1"/>
            <a:endParaRPr lang="en-US" altLang="en-US" sz="1000" smtClean="0"/>
          </a:p>
          <a:p>
            <a:pPr eaLnBrk="1" hangingPunct="1"/>
            <a:r>
              <a:rPr lang="en-US" altLang="en-US" smtClean="0"/>
              <a:t>Business environment:</a:t>
            </a:r>
          </a:p>
          <a:p>
            <a:pPr lvl="1" eaLnBrk="1" hangingPunct="1"/>
            <a:r>
              <a:rPr lang="en-US" altLang="en-US" smtClean="0"/>
              <a:t>government</a:t>
            </a:r>
          </a:p>
          <a:p>
            <a:pPr lvl="1" eaLnBrk="1" hangingPunct="1"/>
            <a:r>
              <a:rPr lang="en-US" altLang="en-US" smtClean="0"/>
              <a:t>economic</a:t>
            </a:r>
          </a:p>
          <a:p>
            <a:pPr lvl="1" eaLnBrk="1" hangingPunct="1"/>
            <a:r>
              <a:rPr lang="en-US" altLang="en-US" smtClean="0"/>
              <a:t>social</a:t>
            </a:r>
          </a:p>
          <a:p>
            <a:pPr lvl="1" eaLnBrk="1" hangingPunct="1"/>
            <a:r>
              <a:rPr lang="en-US" altLang="en-US" smtClean="0"/>
              <a:t>technological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525027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93788" y="207963"/>
            <a:ext cx="5383212" cy="935037"/>
          </a:xfrm>
        </p:spPr>
        <p:txBody>
          <a:bodyPr/>
          <a:lstStyle/>
          <a:p>
            <a:pPr eaLnBrk="1" hangingPunct="1"/>
            <a:r>
              <a:rPr lang="en-US" altLang="en-US" smtClean="0"/>
              <a:t>Market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8458200" cy="4038600"/>
          </a:xfrm>
        </p:spPr>
        <p:txBody>
          <a:bodyPr/>
          <a:lstStyle/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Must convince readers there is a market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Must convince that sales target is achievable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Must convince that competition can be beat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Identify market niche, market share &amp; growth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Develop marketing plan</a:t>
            </a:r>
          </a:p>
        </p:txBody>
      </p:sp>
    </p:spTree>
    <p:extLst>
      <p:ext uri="{BB962C8B-B14F-4D97-AF65-F5344CB8AC3E}">
        <p14:creationId xmlns:p14="http://schemas.microsoft.com/office/powerpoint/2010/main" val="8348304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93788" y="207963"/>
            <a:ext cx="5840412" cy="935037"/>
          </a:xfrm>
        </p:spPr>
        <p:txBody>
          <a:bodyPr/>
          <a:lstStyle/>
          <a:p>
            <a:pPr eaLnBrk="1" hangingPunct="1"/>
            <a:r>
              <a:rPr lang="en-US" altLang="en-US" smtClean="0"/>
              <a:t>Operations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83820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45000"/>
              </a:spcAft>
            </a:pPr>
            <a:r>
              <a:rPr lang="en-US" altLang="en-US" sz="2000" smtClean="0"/>
              <a:t>New product? - development status &amp; timeline</a:t>
            </a:r>
          </a:p>
          <a:p>
            <a:pPr eaLnBrk="1" hangingPunct="1">
              <a:lnSpc>
                <a:spcPct val="90000"/>
              </a:lnSpc>
              <a:spcAft>
                <a:spcPct val="45000"/>
              </a:spcAft>
            </a:pPr>
            <a:r>
              <a:rPr lang="en-US" altLang="en-US" sz="2000" smtClean="0"/>
              <a:t>Location</a:t>
            </a:r>
          </a:p>
          <a:p>
            <a:pPr eaLnBrk="1" hangingPunct="1">
              <a:lnSpc>
                <a:spcPct val="90000"/>
              </a:lnSpc>
              <a:spcAft>
                <a:spcPct val="45000"/>
              </a:spcAft>
            </a:pPr>
            <a:r>
              <a:rPr lang="en-US" altLang="en-US" sz="2000" smtClean="0"/>
              <a:t>Equipment (&amp; layout)</a:t>
            </a:r>
          </a:p>
          <a:p>
            <a:pPr eaLnBrk="1" hangingPunct="1">
              <a:lnSpc>
                <a:spcPct val="90000"/>
              </a:lnSpc>
              <a:spcAft>
                <a:spcPct val="45000"/>
              </a:spcAft>
            </a:pPr>
            <a:r>
              <a:rPr lang="en-US" altLang="en-US" sz="2000" smtClean="0"/>
              <a:t>Inventory needs and suppliers</a:t>
            </a:r>
          </a:p>
          <a:p>
            <a:pPr eaLnBrk="1" hangingPunct="1">
              <a:lnSpc>
                <a:spcPct val="90000"/>
              </a:lnSpc>
              <a:spcAft>
                <a:spcPct val="45000"/>
              </a:spcAft>
            </a:pPr>
            <a:r>
              <a:rPr lang="en-US" altLang="en-US" sz="2000" smtClean="0"/>
              <a:t>Costing information</a:t>
            </a:r>
          </a:p>
          <a:p>
            <a:pPr eaLnBrk="1" hangingPunct="1">
              <a:lnSpc>
                <a:spcPct val="90000"/>
              </a:lnSpc>
              <a:spcAft>
                <a:spcPct val="45000"/>
              </a:spcAft>
            </a:pPr>
            <a:r>
              <a:rPr lang="en-US" altLang="en-US" sz="2000" smtClean="0"/>
              <a:t>Quality control</a:t>
            </a:r>
          </a:p>
          <a:p>
            <a:pPr eaLnBrk="1" hangingPunct="1">
              <a:lnSpc>
                <a:spcPct val="90000"/>
              </a:lnSpc>
              <a:spcAft>
                <a:spcPct val="45000"/>
              </a:spcAft>
            </a:pPr>
            <a:r>
              <a:rPr lang="en-US" altLang="en-US" sz="2000" smtClean="0"/>
              <a:t>Schedule of start-up costs</a:t>
            </a:r>
          </a:p>
          <a:p>
            <a:pPr eaLnBrk="1" hangingPunct="1">
              <a:lnSpc>
                <a:spcPct val="90000"/>
              </a:lnSpc>
              <a:spcAft>
                <a:spcPct val="45000"/>
              </a:spcAft>
            </a:pPr>
            <a:r>
              <a:rPr lang="en-US" altLang="en-US" sz="2000" smtClean="0"/>
              <a:t>Operating Plan &amp; Budget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000" smtClean="0"/>
          </a:p>
        </p:txBody>
      </p:sp>
    </p:spTree>
    <p:extLst>
      <p:ext uri="{BB962C8B-B14F-4D97-AF65-F5344CB8AC3E}">
        <p14:creationId xmlns:p14="http://schemas.microsoft.com/office/powerpoint/2010/main" val="30595421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Financial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676400"/>
            <a:ext cx="7696200" cy="4419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Aft>
                <a:spcPct val="45000"/>
              </a:spcAft>
            </a:pPr>
            <a:endParaRPr lang="en-US" altLang="en-US" smtClean="0"/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schedule of start-up costs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opening balance sheet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3 years forecast income statements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3 years forecast balance sheets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mtClean="0"/>
              <a:t>1 year monthly cash flow statement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21832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Critical Risks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209800"/>
            <a:ext cx="7924800" cy="3886200"/>
          </a:xfrm>
        </p:spPr>
        <p:txBody>
          <a:bodyPr/>
          <a:lstStyle/>
          <a:p>
            <a:pPr eaLnBrk="1" hangingPunct="1">
              <a:spcAft>
                <a:spcPct val="50000"/>
              </a:spcAft>
            </a:pPr>
            <a:r>
              <a:rPr lang="en-US" altLang="en-US" smtClean="0"/>
              <a:t>Identify 4-5 major risk factors that could adversely affect the business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mtClean="0"/>
              <a:t>Provide alternative strategies to address these risks 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659444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Milestones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76400"/>
            <a:ext cx="7620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400" b="1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A schedule of critical events in the startup process:  e.g.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b="1" smtClean="0">
                <a:latin typeface="Arial" charset="0"/>
                <a:cs typeface="Arial" charset="0"/>
                <a:sym typeface="Symbol" pitchFamily="18" charset="2"/>
              </a:rPr>
              <a:t>	</a:t>
            </a:r>
            <a:r>
              <a:rPr lang="en-US" altLang="en-US" sz="2400" b="1" smtClean="0">
                <a:latin typeface="Arial" charset="0"/>
                <a:cs typeface="Arial" charset="0"/>
              </a:rPr>
              <a:t>	</a:t>
            </a:r>
            <a:r>
              <a:rPr lang="en-US" altLang="en-US" sz="2400" smtClean="0">
                <a:latin typeface="Arial" charset="0"/>
                <a:cs typeface="Arial" charset="0"/>
              </a:rPr>
              <a:t>incorporation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latin typeface="Arial" charset="0"/>
                <a:cs typeface="Arial" charset="0"/>
              </a:rPr>
              <a:t>	</a:t>
            </a:r>
            <a:r>
              <a:rPr lang="en-US" altLang="en-US" sz="2400" smtClean="0">
                <a:latin typeface="Arial" charset="0"/>
                <a:cs typeface="Arial" charset="0"/>
                <a:sym typeface="Symbol" pitchFamily="18" charset="2"/>
              </a:rPr>
              <a:t></a:t>
            </a:r>
            <a:r>
              <a:rPr lang="en-US" altLang="en-US" sz="2400" smtClean="0">
                <a:latin typeface="Arial" charset="0"/>
                <a:cs typeface="Arial" charset="0"/>
              </a:rPr>
              <a:t>	complete design &amp; development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latin typeface="Arial" charset="0"/>
                <a:cs typeface="Arial" charset="0"/>
              </a:rPr>
              <a:t>	</a:t>
            </a:r>
            <a:r>
              <a:rPr lang="en-US" altLang="en-US" sz="2400" smtClean="0">
                <a:latin typeface="Arial" charset="0"/>
                <a:cs typeface="Arial" charset="0"/>
                <a:sym typeface="Symbol" pitchFamily="18" charset="2"/>
              </a:rPr>
              <a:t></a:t>
            </a:r>
            <a:r>
              <a:rPr lang="en-US" altLang="en-US" sz="2400" smtClean="0">
                <a:latin typeface="Arial" charset="0"/>
                <a:cs typeface="Arial" charset="0"/>
              </a:rPr>
              <a:t>	hiring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latin typeface="Arial" charset="0"/>
                <a:cs typeface="Arial" charset="0"/>
              </a:rPr>
              <a:t>	</a:t>
            </a:r>
            <a:r>
              <a:rPr lang="en-US" altLang="en-US" sz="2400" smtClean="0">
                <a:latin typeface="Arial" charset="0"/>
                <a:cs typeface="Arial" charset="0"/>
                <a:sym typeface="Symbol" pitchFamily="18" charset="2"/>
              </a:rPr>
              <a:t></a:t>
            </a:r>
            <a:r>
              <a:rPr lang="en-US" altLang="en-US" sz="2400" smtClean="0">
                <a:latin typeface="Arial" charset="0"/>
                <a:cs typeface="Arial" charset="0"/>
              </a:rPr>
              <a:t>	promo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latin typeface="Arial" charset="0"/>
                <a:cs typeface="Arial" charset="0"/>
              </a:rPr>
              <a:t>	</a:t>
            </a:r>
            <a:r>
              <a:rPr lang="en-US" altLang="en-US" sz="2400" smtClean="0">
                <a:latin typeface="Arial" charset="0"/>
                <a:cs typeface="Arial" charset="0"/>
                <a:sym typeface="Symbol" pitchFamily="18" charset="2"/>
              </a:rPr>
              <a:t></a:t>
            </a:r>
            <a:r>
              <a:rPr lang="en-US" altLang="en-US" sz="2400" smtClean="0">
                <a:latin typeface="Arial" charset="0"/>
                <a:cs typeface="Arial" charset="0"/>
              </a:rPr>
              <a:t>	contracts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latin typeface="Arial" charset="0"/>
                <a:cs typeface="Arial" charset="0"/>
              </a:rPr>
              <a:t>	</a:t>
            </a:r>
            <a:r>
              <a:rPr lang="en-US" altLang="en-US" sz="2400" smtClean="0">
                <a:latin typeface="Arial" charset="0"/>
                <a:cs typeface="Arial" charset="0"/>
                <a:sym typeface="Symbol" pitchFamily="18" charset="2"/>
              </a:rPr>
              <a:t></a:t>
            </a:r>
            <a:r>
              <a:rPr lang="en-US" altLang="en-US" sz="2400" smtClean="0">
                <a:latin typeface="Arial" charset="0"/>
                <a:cs typeface="Arial" charset="0"/>
              </a:rPr>
              <a:t>	ordering materials &amp; equip.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latin typeface="Arial" charset="0"/>
                <a:cs typeface="Arial" charset="0"/>
              </a:rPr>
              <a:t>	</a:t>
            </a:r>
            <a:r>
              <a:rPr lang="en-US" altLang="en-US" sz="2400" smtClean="0">
                <a:latin typeface="Arial" charset="0"/>
                <a:cs typeface="Arial" charset="0"/>
                <a:sym typeface="Symbol" pitchFamily="18" charset="2"/>
              </a:rPr>
              <a:t></a:t>
            </a:r>
            <a:r>
              <a:rPr lang="en-US" altLang="en-US" sz="2400" smtClean="0">
                <a:latin typeface="Arial" charset="0"/>
                <a:cs typeface="Arial" charset="0"/>
              </a:rPr>
              <a:t>	renovations &amp; fixtures in place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latin typeface="Arial" charset="0"/>
                <a:cs typeface="Arial" charset="0"/>
              </a:rPr>
              <a:t>	</a:t>
            </a:r>
            <a:r>
              <a:rPr lang="en-US" altLang="en-US" sz="2400" smtClean="0">
                <a:latin typeface="Arial" charset="0"/>
                <a:cs typeface="Arial" charset="0"/>
                <a:sym typeface="Symbol" pitchFamily="18" charset="2"/>
              </a:rPr>
              <a:t></a:t>
            </a:r>
            <a:r>
              <a:rPr lang="en-US" altLang="en-US" sz="2400" smtClean="0">
                <a:latin typeface="Arial" charset="0"/>
                <a:cs typeface="Arial" charset="0"/>
              </a:rPr>
              <a:t>	first sale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354269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212012" cy="935037"/>
          </a:xfrm>
        </p:spPr>
        <p:txBody>
          <a:bodyPr/>
          <a:lstStyle/>
          <a:p>
            <a:pPr eaLnBrk="1" hangingPunct="1"/>
            <a:r>
              <a:rPr lang="en-US" altLang="en-US" sz="2800" b="1" dirty="0" smtClean="0">
                <a:cs typeface="Times New Roman" pitchFamily="18" charset="0"/>
              </a:rPr>
              <a:t>Stage 1: </a:t>
            </a:r>
            <a:r>
              <a:rPr lang="en-US" altLang="en-US" sz="2800" b="1" dirty="0" smtClean="0">
                <a:cs typeface="Times New Roman" pitchFamily="18" charset="0"/>
              </a:rPr>
              <a:t>Opportunity </a:t>
            </a:r>
            <a:r>
              <a:rPr lang="en-US" altLang="en-US" sz="2800" b="1" dirty="0" smtClean="0">
                <a:cs typeface="Times New Roman" pitchFamily="18" charset="0"/>
              </a:rPr>
              <a:t>Screening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4582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must handle a large number of inputs and quickly identify the most promising 5 - 10 %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should acknowledge that not every opportunity is appropriate for every organization</a:t>
            </a:r>
            <a:endParaRPr lang="en-US" altLang="en-US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>
                <a:cs typeface="Times New Roman" pitchFamily="18" charset="0"/>
              </a:rPr>
              <a:t>Approaches: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>
                <a:cs typeface="Times New Roman" pitchFamily="18" charset="0"/>
              </a:rPr>
              <a:t>Qualitative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>
                <a:cs typeface="Times New Roman" pitchFamily="18" charset="0"/>
              </a:rPr>
              <a:t>Quantitative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3423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93788" y="207963"/>
            <a:ext cx="6831012" cy="935037"/>
          </a:xfrm>
        </p:spPr>
        <p:txBody>
          <a:bodyPr/>
          <a:lstStyle/>
          <a:p>
            <a:pPr eaLnBrk="1" hangingPunct="1"/>
            <a:r>
              <a:rPr lang="en-US" altLang="en-US" smtClean="0"/>
              <a:t>Some Tips…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76400"/>
            <a:ext cx="7620000" cy="4419600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spcAft>
                <a:spcPct val="40000"/>
              </a:spcAft>
            </a:pPr>
            <a:r>
              <a:rPr lang="en-US" altLang="en-US" smtClean="0"/>
              <a:t>Know your audience</a:t>
            </a:r>
          </a:p>
          <a:p>
            <a:pPr eaLnBrk="1" hangingPunct="1">
              <a:spcAft>
                <a:spcPct val="40000"/>
              </a:spcAft>
            </a:pPr>
            <a:r>
              <a:rPr lang="en-US" altLang="en-US" smtClean="0"/>
              <a:t>Be interesting !</a:t>
            </a:r>
          </a:p>
          <a:p>
            <a:pPr eaLnBrk="1" hangingPunct="1">
              <a:spcAft>
                <a:spcPct val="40000"/>
              </a:spcAft>
            </a:pPr>
            <a:r>
              <a:rPr lang="en-US" altLang="en-US" smtClean="0"/>
              <a:t>Avoid exaggeration</a:t>
            </a:r>
          </a:p>
          <a:p>
            <a:pPr eaLnBrk="1" hangingPunct="1">
              <a:spcAft>
                <a:spcPct val="40000"/>
              </a:spcAft>
            </a:pPr>
            <a:r>
              <a:rPr lang="en-US" altLang="en-US" smtClean="0"/>
              <a:t>Strengthen the key sections</a:t>
            </a:r>
          </a:p>
          <a:p>
            <a:pPr eaLnBrk="1" hangingPunct="1"/>
            <a:r>
              <a:rPr lang="en-US" altLang="en-US" smtClean="0"/>
              <a:t>Limit to 25-30 pages</a:t>
            </a:r>
          </a:p>
        </p:txBody>
      </p:sp>
    </p:spTree>
    <p:extLst>
      <p:ext uri="{BB962C8B-B14F-4D97-AF65-F5344CB8AC3E}">
        <p14:creationId xmlns:p14="http://schemas.microsoft.com/office/powerpoint/2010/main" val="24995226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Plans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altLang="en-US" sz="1600" b="1" smtClean="0"/>
              <a:t>Generico:  Price Waterhouse  </a:t>
            </a:r>
            <a:r>
              <a:rPr lang="en-US" altLang="en-US" sz="1400" b="1" u="sng" smtClean="0">
                <a:solidFill>
                  <a:schemeClr val="accent1"/>
                </a:solidFill>
                <a:hlinkClick r:id="rId2"/>
              </a:rPr>
              <a:t>http://www.tenxmedical.com/devbusplexmpl.pdf</a:t>
            </a:r>
            <a:endParaRPr lang="en-US" altLang="en-US" sz="1400" b="1" u="sng" smtClean="0">
              <a:solidFill>
                <a:schemeClr val="accent1"/>
              </a:solidFill>
            </a:endParaRPr>
          </a:p>
          <a:p>
            <a:pPr eaLnBrk="1" hangingPunct="1">
              <a:buFontTx/>
              <a:buNone/>
            </a:pPr>
            <a:endParaRPr lang="en-US" altLang="en-US" sz="1600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Business Plan Archive: Actual plans from the dot.com era  (registration required; highly recommended)  </a:t>
            </a:r>
            <a:r>
              <a:rPr lang="en-US" altLang="en-US" sz="1600" b="1" smtClean="0">
                <a:cs typeface="Times New Roman" pitchFamily="18" charset="0"/>
                <a:hlinkClick r:id="rId3"/>
              </a:rPr>
              <a:t>http://www.businessplanarchive.org/</a:t>
            </a:r>
            <a:endParaRPr lang="en-US" altLang="en-US" sz="1600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60 Plans from Bplan Pro  </a:t>
            </a:r>
            <a:r>
              <a:rPr lang="en-US" altLang="en-US" sz="1600" b="1" smtClean="0">
                <a:cs typeface="Times New Roman" pitchFamily="18" charset="0"/>
                <a:hlinkClick r:id="rId4"/>
              </a:rPr>
              <a:t>http://www.entrepreneur.com/businessplan/a-z/0,7257,,00.html</a:t>
            </a:r>
            <a:endParaRPr lang="en-US" altLang="en-US" sz="1600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600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Index of BPlans: Carnegie Library  </a:t>
            </a:r>
            <a:r>
              <a:rPr lang="en-US" altLang="en-US" sz="1600" b="1" smtClean="0">
                <a:hlinkClick r:id="rId5"/>
              </a:rPr>
              <a:t>http://www.carnegielibrary.org/subject/business/bplansindex.html</a:t>
            </a:r>
            <a:endParaRPr lang="en-US" altLang="en-US" sz="16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AllBusiness Samples  </a:t>
            </a:r>
            <a:r>
              <a:rPr lang="en-US" altLang="en-US" sz="1600" b="1" smtClean="0">
                <a:cs typeface="Times New Roman" pitchFamily="18" charset="0"/>
                <a:hlinkClick r:id="rId6"/>
              </a:rPr>
              <a:t>http://www.allbusiness.com/business_advice/BusinessPlans/index-1746.html</a:t>
            </a:r>
            <a:endParaRPr lang="en-US" altLang="en-US" sz="1600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Royal Bank  </a:t>
            </a:r>
            <a:r>
              <a:rPr lang="en-US" altLang="en-US" sz="1600" b="1" smtClean="0">
                <a:cs typeface="Times New Roman" pitchFamily="18" charset="0"/>
                <a:hlinkClick r:id="rId7"/>
              </a:rPr>
              <a:t>http://www.rbcroyalbank.com/sme/bigidea/michaels.html</a:t>
            </a:r>
            <a:endParaRPr lang="en-US" altLang="en-US" sz="1600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 smtClean="0">
                <a:cs typeface="Times New Roman" pitchFamily="18" charset="0"/>
              </a:rPr>
              <a:t>Web Strategies for BPlans  </a:t>
            </a:r>
            <a:r>
              <a:rPr lang="en-US" altLang="en-US" sz="1600" b="1" smtClean="0">
                <a:cs typeface="Times New Roman" pitchFamily="18" charset="0"/>
                <a:hlinkClick r:id="rId8"/>
              </a:rPr>
              <a:t>http://www.bplans.com/sp/webplans.cfm</a:t>
            </a:r>
            <a:endParaRPr lang="en-US" altLang="en-US" sz="1600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600" b="1" smtClean="0"/>
          </a:p>
        </p:txBody>
      </p:sp>
    </p:spTree>
    <p:extLst>
      <p:ext uri="{BB962C8B-B14F-4D97-AF65-F5344CB8AC3E}">
        <p14:creationId xmlns:p14="http://schemas.microsoft.com/office/powerpoint/2010/main" val="29037866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BPlans:  “How-to” Links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84582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Price Waterhouse: </a:t>
            </a:r>
            <a:r>
              <a:rPr lang="en-US" altLang="en-US" sz="1800" b="1" smtClean="0">
                <a:hlinkClick r:id="rId2" action="ppaction://hlinkfile"/>
              </a:rPr>
              <a:t>Developing a Business Plan</a:t>
            </a:r>
            <a:endParaRPr lang="en-US" altLang="en-US" sz="1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Canada Business</a:t>
            </a:r>
            <a:r>
              <a:rPr lang="en-US" altLang="en-US" b="1" smtClean="0"/>
              <a:t>  </a:t>
            </a:r>
            <a:r>
              <a:rPr lang="en-US" altLang="en-US" sz="1400" b="1" u="sng" smtClean="0">
                <a:solidFill>
                  <a:schemeClr val="hlink"/>
                </a:solidFill>
              </a:rPr>
              <a:t>http://www.canadabusiness.ca/eng/125/138/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400" b="1" u="sng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Canada Interactive Business Planner  </a:t>
            </a:r>
            <a:r>
              <a:rPr lang="en-US" altLang="en-US" sz="1400" b="1" smtClean="0"/>
              <a:t>no longer available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Business Plan for a Startup Business  </a:t>
            </a:r>
            <a:r>
              <a:rPr lang="en-US" altLang="en-US" sz="1400" b="1" smtClean="0">
                <a:hlinkClick r:id="rId3"/>
              </a:rPr>
              <a:t>http://www.score.org/template_gallery.html</a:t>
            </a:r>
            <a:endParaRPr lang="en-US" altLang="en-US" sz="1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Entreworld  </a:t>
            </a:r>
            <a:r>
              <a:rPr lang="en-US" altLang="en-US" sz="1400" b="1" smtClean="0">
                <a:hlinkClick r:id="rId4"/>
              </a:rPr>
              <a:t>http://www.entreworld.org/Channel/SYB.cfm?ContentID=2647</a:t>
            </a:r>
            <a:endParaRPr lang="en-US" altLang="en-US" sz="1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000" smtClean="0"/>
          </a:p>
        </p:txBody>
      </p:sp>
    </p:spTree>
    <p:extLst>
      <p:ext uri="{BB962C8B-B14F-4D97-AF65-F5344CB8AC3E}">
        <p14:creationId xmlns:p14="http://schemas.microsoft.com/office/powerpoint/2010/main" val="40168941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57225" y="381000"/>
            <a:ext cx="8486775" cy="601663"/>
          </a:xfrm>
        </p:spPr>
        <p:txBody>
          <a:bodyPr>
            <a:normAutofit fontScale="90000"/>
          </a:bodyPr>
          <a:lstStyle/>
          <a:p>
            <a:r>
              <a:rPr lang="en-AU" altLang="en-US" sz="3600" smtClean="0"/>
              <a:t>Tips for Developing Your Business Plan</a:t>
            </a:r>
          </a:p>
        </p:txBody>
      </p:sp>
      <p:sp>
        <p:nvSpPr>
          <p:cNvPr id="2052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altLang="en-US" sz="2400" b="1" smtClean="0"/>
              <a:t>Business planning involves a lot of work. Be prepared to spend weeks developing your plan.</a:t>
            </a:r>
          </a:p>
          <a:p>
            <a:r>
              <a:rPr lang="en-AU" altLang="en-US" sz="2400" b="1" smtClean="0"/>
              <a:t>Work on sections at a time.</a:t>
            </a:r>
          </a:p>
          <a:p>
            <a:r>
              <a:rPr lang="en-AU" altLang="en-US" sz="2400" b="1" smtClean="0"/>
              <a:t>Be brief but complete.</a:t>
            </a:r>
          </a:p>
          <a:p>
            <a:r>
              <a:rPr lang="en-AU" altLang="en-US" sz="2400" b="1" smtClean="0"/>
              <a:t>Focus on your intended reader.</a:t>
            </a:r>
          </a:p>
          <a:p>
            <a:r>
              <a:rPr lang="en-AU" altLang="en-US" sz="2400" b="1" smtClean="0"/>
              <a:t>Use layman’s terms.</a:t>
            </a:r>
          </a:p>
          <a:p>
            <a:r>
              <a:rPr lang="en-AU" altLang="en-US" sz="2400" b="1" smtClean="0"/>
              <a:t>Be realistic.</a:t>
            </a:r>
          </a:p>
          <a:p>
            <a:r>
              <a:rPr lang="en-AU" altLang="en-US" sz="2400" b="1" smtClean="0"/>
              <a:t>Discuss the risks associated with the business</a:t>
            </a:r>
          </a:p>
          <a:p>
            <a:r>
              <a:rPr lang="en-AU" altLang="en-US" sz="2400" b="1" smtClean="0"/>
              <a:t>back up your statements</a:t>
            </a:r>
            <a:r>
              <a:rPr lang="en-AU" altLang="en-US" sz="2400" smtClean="0"/>
              <a:t> </a:t>
            </a:r>
            <a:r>
              <a:rPr lang="en-AU" altLang="en-US" sz="2400" b="1" smtClean="0"/>
              <a:t>with background data and market information.</a:t>
            </a:r>
          </a:p>
          <a:p>
            <a:pPr>
              <a:buFont typeface="Wingdings" pitchFamily="2" charset="2"/>
              <a:buNone/>
            </a:pPr>
            <a:endParaRPr lang="en-AU" altLang="en-US" smtClean="0"/>
          </a:p>
        </p:txBody>
      </p:sp>
      <p:graphicFrame>
        <p:nvGraphicFramePr>
          <p:cNvPr id="2050" name="Object 1024"/>
          <p:cNvGraphicFramePr>
            <a:graphicFrameLocks noChangeAspect="1"/>
          </p:cNvGraphicFramePr>
          <p:nvPr/>
        </p:nvGraphicFramePr>
        <p:xfrm>
          <a:off x="6553200" y="2971800"/>
          <a:ext cx="2181225" cy="214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lip" r:id="rId3" imgW="2943360" imgH="2600280" progId="MS_ClipArt_Gallery.2">
                  <p:embed/>
                </p:oleObj>
              </mc:Choice>
              <mc:Fallback>
                <p:oleObj name="Clip" r:id="rId3" imgW="2943360" imgH="2600280" progId="MS_ClipArt_Gallery.2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2971800"/>
                        <a:ext cx="2181225" cy="214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4582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>
                <a:cs typeface="Times New Roman" pitchFamily="18" charset="0"/>
              </a:rPr>
              <a:t>Evaluation methods can be organized according to the intensity of effort: </a:t>
            </a:r>
            <a:endParaRPr lang="en-US" altLang="en-US" dirty="0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101751"/>
              </p:ext>
            </p:extLst>
          </p:nvPr>
        </p:nvGraphicFramePr>
        <p:xfrm>
          <a:off x="1219200" y="2819400"/>
          <a:ext cx="6096000" cy="120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Picture" r:id="rId3" imgW="4952880" imgH="984600" progId="Word.Picture.8">
                  <p:embed/>
                </p:oleObj>
              </mc:Choice>
              <mc:Fallback>
                <p:oleObj name="Picture" r:id="rId3" imgW="4952880" imgH="9846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819400"/>
                        <a:ext cx="6096000" cy="1208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0867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37338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cs typeface="Times New Roman" pitchFamily="18" charset="0"/>
              </a:rPr>
              <a:t> trade-offs (accuracy vs effort) may range from</a:t>
            </a:r>
          </a:p>
          <a:p>
            <a:pPr eaLnBrk="1" hangingPunct="1"/>
            <a:endParaRPr lang="en-US" altLang="en-US" sz="1600" dirty="0" smtClean="0"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dirty="0" smtClean="0">
                <a:cs typeface="Times New Roman" pitchFamily="18" charset="0"/>
              </a:rPr>
              <a:t>			</a:t>
            </a:r>
            <a:r>
              <a:rPr lang="en-US" altLang="en-US" dirty="0" smtClean="0">
                <a:solidFill>
                  <a:srgbClr val="CC0000"/>
                </a:solidFill>
                <a:cs typeface="Times New Roman" pitchFamily="18" charset="0"/>
                <a:sym typeface="Symbol" pitchFamily="18" charset="2"/>
              </a:rPr>
              <a:t></a:t>
            </a:r>
            <a:r>
              <a:rPr lang="en-US" altLang="en-US" dirty="0" smtClean="0">
                <a:cs typeface="Times New Roman" pitchFamily="18" charset="0"/>
              </a:rPr>
              <a:t>	ball-park guesstimates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altLang="en-US" sz="2400" dirty="0" smtClean="0">
                <a:cs typeface="Times New Roman" pitchFamily="18" charset="0"/>
              </a:rPr>
              <a:t>		</a:t>
            </a:r>
            <a:r>
              <a:rPr lang="en-US" altLang="en-US" sz="2400" dirty="0" smtClean="0">
                <a:solidFill>
                  <a:srgbClr val="CC0000"/>
                </a:solidFill>
                <a:cs typeface="Times New Roman" pitchFamily="18" charset="0"/>
                <a:sym typeface="Symbol" pitchFamily="18" charset="2"/>
              </a:rPr>
              <a:t></a:t>
            </a:r>
            <a:r>
              <a:rPr lang="en-US" altLang="en-US" sz="2400" dirty="0" smtClean="0">
                <a:cs typeface="Times New Roman" pitchFamily="18" charset="0"/>
              </a:rPr>
              <a:t>	financial ratios and rules of thumb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altLang="en-US" sz="2400" dirty="0" smtClean="0">
                <a:cs typeface="Times New Roman" pitchFamily="18" charset="0"/>
              </a:rPr>
              <a:t>		</a:t>
            </a:r>
            <a:r>
              <a:rPr lang="en-US" altLang="en-US" sz="2400" dirty="0" smtClean="0">
                <a:solidFill>
                  <a:srgbClr val="CC0000"/>
                </a:solidFill>
                <a:cs typeface="Times New Roman" pitchFamily="18" charset="0"/>
                <a:sym typeface="Symbol" pitchFamily="18" charset="2"/>
              </a:rPr>
              <a:t></a:t>
            </a:r>
            <a:r>
              <a:rPr lang="en-US" altLang="en-US" sz="2400" dirty="0" smtClean="0">
                <a:cs typeface="Times New Roman" pitchFamily="18" charset="0"/>
              </a:rPr>
              <a:t>	secondary research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altLang="en-US" sz="2400" dirty="0" smtClean="0">
                <a:cs typeface="Times New Roman" pitchFamily="18" charset="0"/>
              </a:rPr>
              <a:t>		</a:t>
            </a:r>
            <a:r>
              <a:rPr lang="en-US" altLang="en-US" sz="2400" dirty="0" smtClean="0">
                <a:solidFill>
                  <a:srgbClr val="CC0000"/>
                </a:solidFill>
                <a:cs typeface="Times New Roman" pitchFamily="18" charset="0"/>
                <a:sym typeface="Symbol" pitchFamily="18" charset="2"/>
              </a:rPr>
              <a:t></a:t>
            </a:r>
            <a:r>
              <a:rPr lang="en-US" altLang="en-US" sz="2400" dirty="0" smtClean="0">
                <a:cs typeface="Times New Roman" pitchFamily="18" charset="0"/>
              </a:rPr>
              <a:t>	primary research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altLang="en-US" sz="2400" dirty="0" smtClean="0">
                <a:cs typeface="Times New Roman" pitchFamily="18" charset="0"/>
              </a:rPr>
              <a:t>		</a:t>
            </a:r>
            <a:r>
              <a:rPr lang="en-US" altLang="en-US" sz="2400" dirty="0" smtClean="0">
                <a:solidFill>
                  <a:srgbClr val="CC0000"/>
                </a:solidFill>
                <a:cs typeface="Times New Roman" pitchFamily="18" charset="0"/>
                <a:sym typeface="Symbol" pitchFamily="18" charset="2"/>
              </a:rPr>
              <a:t></a:t>
            </a:r>
            <a:r>
              <a:rPr lang="en-US" altLang="en-US" sz="2400" dirty="0" smtClean="0">
                <a:cs typeface="Times New Roman" pitchFamily="18" charset="0"/>
              </a:rPr>
              <a:t>	price quotations</a:t>
            </a:r>
            <a:r>
              <a:rPr lang="en-US" altLang="en-US" dirty="0" smtClean="0">
                <a:cs typeface="Times New Roman" pitchFamily="18" charset="0"/>
              </a:rPr>
              <a:t> 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4308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212013" cy="935038"/>
          </a:xfrm>
        </p:spPr>
        <p:txBody>
          <a:bodyPr/>
          <a:lstStyle/>
          <a:p>
            <a:pPr eaLnBrk="1" hangingPunct="1"/>
            <a:r>
              <a:rPr lang="en-US" altLang="en-US" smtClean="0"/>
              <a:t>Quantitative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en-US" altLang="en-US" sz="2400" smtClean="0">
                <a:cs typeface="Times New Roman" pitchFamily="18" charset="0"/>
              </a:rPr>
              <a:t>Rating scales applied to systematic criteria, such as: </a:t>
            </a:r>
          </a:p>
          <a:p>
            <a:pPr eaLnBrk="1" hangingPunct="1">
              <a:buFontTx/>
              <a:buNone/>
            </a:pPr>
            <a:endParaRPr lang="en-US" altLang="en-US" sz="1400" smtClean="0">
              <a:cs typeface="Times New Roman" pitchFamily="18" charset="0"/>
            </a:endParaRPr>
          </a:p>
          <a:p>
            <a:pPr lvl="1" eaLnBrk="1" hangingPunct="1"/>
            <a:r>
              <a:rPr lang="en-US" altLang="en-US" sz="2000" smtClean="0">
                <a:cs typeface="Times New Roman" pitchFamily="18" charset="0"/>
              </a:rPr>
              <a:t>market factors</a:t>
            </a:r>
          </a:p>
          <a:p>
            <a:pPr lvl="1" eaLnBrk="1" hangingPunct="1"/>
            <a:r>
              <a:rPr lang="en-US" altLang="en-US" sz="2000" smtClean="0">
                <a:cs typeface="Times New Roman" pitchFamily="18" charset="0"/>
              </a:rPr>
              <a:t>economic &amp; harvest issues</a:t>
            </a:r>
          </a:p>
          <a:p>
            <a:pPr lvl="2" eaLnBrk="1" hangingPunct="1"/>
            <a:r>
              <a:rPr lang="en-US" altLang="en-US" sz="1600" smtClean="0">
                <a:cs typeface="Times New Roman" pitchFamily="18" charset="0"/>
              </a:rPr>
              <a:t>(e.g. profitability, time to B/E, ROI)</a:t>
            </a:r>
          </a:p>
          <a:p>
            <a:pPr lvl="1" eaLnBrk="1" hangingPunct="1"/>
            <a:r>
              <a:rPr lang="en-US" altLang="en-US" sz="2000" smtClean="0">
                <a:cs typeface="Times New Roman" pitchFamily="18" charset="0"/>
              </a:rPr>
              <a:t>competitive advantage issues</a:t>
            </a:r>
          </a:p>
          <a:p>
            <a:pPr lvl="1" eaLnBrk="1" hangingPunct="1"/>
            <a:r>
              <a:rPr lang="en-US" altLang="en-US" sz="2000" smtClean="0">
                <a:cs typeface="Times New Roman" pitchFamily="18" charset="0"/>
              </a:rPr>
              <a:t>management team</a:t>
            </a:r>
          </a:p>
          <a:p>
            <a:pPr lvl="1" eaLnBrk="1" hangingPunct="1"/>
            <a:r>
              <a:rPr lang="en-US" altLang="en-US" sz="2000" smtClean="0">
                <a:cs typeface="Times New Roman" pitchFamily="18" charset="0"/>
              </a:rPr>
              <a:t>fatal flaw / risk issues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smtClean="0">
                <a:cs typeface="Times New Roman" pitchFamily="18" charset="0"/>
              </a:rPr>
              <a:t>	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smtClean="0">
                <a:cs typeface="Times New Roman" pitchFamily="18" charset="0"/>
              </a:rPr>
              <a:t>See Jeffrey Timmons (Harvard):</a:t>
            </a:r>
          </a:p>
          <a:p>
            <a:pPr lvl="1" eaLnBrk="1" hangingPunct="1">
              <a:buFontTx/>
              <a:buChar char="•"/>
            </a:pPr>
            <a:r>
              <a:rPr lang="en-US" altLang="en-US" sz="2000" smtClean="0">
                <a:cs typeface="Times New Roman" pitchFamily="18" charset="0"/>
              </a:rPr>
              <a:t>	Quickscreen</a:t>
            </a:r>
          </a:p>
          <a:p>
            <a:pPr lvl="1" eaLnBrk="1" hangingPunct="1">
              <a:buFontTx/>
              <a:buChar char="•"/>
            </a:pPr>
            <a:r>
              <a:rPr lang="en-US" altLang="en-US" sz="2000" smtClean="0">
                <a:cs typeface="Times New Roman" pitchFamily="18" charset="0"/>
              </a:rPr>
              <a:t>Venture Opportunity Screening Guide</a:t>
            </a:r>
          </a:p>
        </p:txBody>
      </p:sp>
    </p:spTree>
    <p:extLst>
      <p:ext uri="{BB962C8B-B14F-4D97-AF65-F5344CB8AC3E}">
        <p14:creationId xmlns:p14="http://schemas.microsoft.com/office/powerpoint/2010/main" val="250870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93788" y="207963"/>
            <a:ext cx="6907212" cy="630237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Market </a:t>
            </a:r>
            <a:r>
              <a:rPr lang="en-US" altLang="en-US" sz="2800" dirty="0" smtClean="0"/>
              <a:t>Issues</a:t>
            </a:r>
          </a:p>
        </p:txBody>
      </p:sp>
      <p:graphicFrame>
        <p:nvGraphicFramePr>
          <p:cNvPr id="80947" name="Group 5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809952141"/>
              </p:ext>
            </p:extLst>
          </p:nvPr>
        </p:nvGraphicFramePr>
        <p:xfrm>
          <a:off x="304800" y="914400"/>
          <a:ext cx="8458200" cy="5208552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Criterion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Stronger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Weaker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Need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Identified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Unclear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Payback to User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&lt; one year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&gt; 3 years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Product life cycle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Long – easy to recover investment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Short – difficult to recover investment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Industry structure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Weak competition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Aggressively competitive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Total available market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$ 100 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&lt; $ 10M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Market growth rate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30-50 %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&lt; 3 %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Gross margins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30 – 60 % +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&lt; 5 %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Mkt share attanable (yr 5)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20+ %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oderne" pitchFamily="34" charset="0"/>
                        </a:rPr>
                        <a:t>&lt; 5 %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411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2362200" y="1905000"/>
            <a:ext cx="3581400" cy="2743200"/>
            <a:chOff x="2208" y="874"/>
            <a:chExt cx="2256" cy="1728"/>
          </a:xfrm>
        </p:grpSpPr>
        <p:sp>
          <p:nvSpPr>
            <p:cNvPr id="11273" name="Line 3"/>
            <p:cNvSpPr>
              <a:spLocks noChangeShapeType="1"/>
            </p:cNvSpPr>
            <p:nvPr/>
          </p:nvSpPr>
          <p:spPr bwMode="auto">
            <a:xfrm>
              <a:off x="2208" y="2592"/>
              <a:ext cx="2256" cy="0"/>
            </a:xfrm>
            <a:prstGeom prst="line">
              <a:avLst/>
            </a:prstGeom>
            <a:noFill/>
            <a:ln w="101600">
              <a:solidFill>
                <a:srgbClr val="FF66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solidFill>
                  <a:schemeClr val="bg1"/>
                </a:solidFill>
              </a:endParaRPr>
            </a:p>
          </p:txBody>
        </p:sp>
        <p:sp>
          <p:nvSpPr>
            <p:cNvPr id="11274" name="Line 4"/>
            <p:cNvSpPr>
              <a:spLocks noChangeShapeType="1"/>
            </p:cNvSpPr>
            <p:nvPr/>
          </p:nvSpPr>
          <p:spPr bwMode="auto">
            <a:xfrm rot="126798">
              <a:off x="3312" y="1056"/>
              <a:ext cx="1152" cy="1392"/>
            </a:xfrm>
            <a:prstGeom prst="line">
              <a:avLst/>
            </a:prstGeom>
            <a:noFill/>
            <a:ln w="101600">
              <a:solidFill>
                <a:srgbClr val="FF66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solidFill>
                  <a:schemeClr val="bg1"/>
                </a:solidFill>
              </a:endParaRPr>
            </a:p>
          </p:txBody>
        </p:sp>
        <p:sp>
          <p:nvSpPr>
            <p:cNvPr id="11275" name="Line 5"/>
            <p:cNvSpPr>
              <a:spLocks noChangeShapeType="1"/>
            </p:cNvSpPr>
            <p:nvPr/>
          </p:nvSpPr>
          <p:spPr bwMode="auto">
            <a:xfrm rot="18464071" flipH="1">
              <a:off x="1877" y="1714"/>
              <a:ext cx="1728" cy="48"/>
            </a:xfrm>
            <a:prstGeom prst="line">
              <a:avLst/>
            </a:prstGeom>
            <a:noFill/>
            <a:ln w="101600">
              <a:solidFill>
                <a:srgbClr val="FF66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>
                <a:solidFill>
                  <a:schemeClr val="bg1"/>
                </a:solidFill>
              </a:endParaRPr>
            </a:p>
          </p:txBody>
        </p:sp>
      </p:grp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152400" y="4080301"/>
            <a:ext cx="2057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kumimoji="1" lang="en-US" altLang="en-US" dirty="0">
                <a:solidFill>
                  <a:schemeClr val="bg1"/>
                </a:solidFill>
                <a:latin typeface="Tahoma" pitchFamily="34" charset="0"/>
              </a:rPr>
              <a:t>Resource Requirements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3200400" y="14478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en-US" dirty="0">
                <a:solidFill>
                  <a:schemeClr val="bg1"/>
                </a:solidFill>
                <a:latin typeface="Tahoma" pitchFamily="34" charset="0"/>
              </a:rPr>
              <a:t>Opportunity</a:t>
            </a: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5943600" y="42672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1" lang="en-US" altLang="en-US" dirty="0">
                <a:solidFill>
                  <a:schemeClr val="bg1"/>
                </a:solidFill>
                <a:latin typeface="Tahoma" pitchFamily="34" charset="0"/>
              </a:rPr>
              <a:t>Individual</a:t>
            </a: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3505200" y="34290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1" lang="en-US" altLang="en-US">
                <a:solidFill>
                  <a:schemeClr val="bg1"/>
                </a:solidFill>
              </a:rPr>
              <a:t>FIT</a:t>
            </a:r>
          </a:p>
        </p:txBody>
      </p:sp>
      <p:sp>
        <p:nvSpPr>
          <p:cNvPr id="11271" name="Text Box 10"/>
          <p:cNvSpPr txBox="1">
            <a:spLocks noChangeArrowheads="1"/>
          </p:cNvSpPr>
          <p:nvPr/>
        </p:nvSpPr>
        <p:spPr bwMode="auto">
          <a:xfrm>
            <a:off x="1828800" y="946150"/>
            <a:ext cx="586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1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1272" name="Text Box 11"/>
          <p:cNvSpPr txBox="1">
            <a:spLocks noChangeArrowheads="1"/>
          </p:cNvSpPr>
          <p:nvPr/>
        </p:nvSpPr>
        <p:spPr bwMode="auto">
          <a:xfrm>
            <a:off x="1600200" y="304800"/>
            <a:ext cx="533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  <a:latin typeface="Arial Rounded MT Bold" pitchFamily="34" charset="0"/>
              </a:rPr>
              <a:t>A Qualitative Framework for Opportunity Assessment</a:t>
            </a:r>
          </a:p>
        </p:txBody>
      </p:sp>
    </p:spTree>
    <p:extLst>
      <p:ext uri="{BB962C8B-B14F-4D97-AF65-F5344CB8AC3E}">
        <p14:creationId xmlns:p14="http://schemas.microsoft.com/office/powerpoint/2010/main" val="1617784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na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sife presentation for conference</Template>
  <TotalTime>1116</TotalTime>
  <Words>1413</Words>
  <Application>Microsoft Office PowerPoint</Application>
  <PresentationFormat>On-screen Show (4:3)</PresentationFormat>
  <Paragraphs>375</Paragraphs>
  <Slides>43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cna2</vt:lpstr>
      <vt:lpstr>Clip</vt:lpstr>
      <vt:lpstr>Picture</vt:lpstr>
      <vt:lpstr>EP2150 – Entrepreneurship Unit 2 - Business Planning</vt:lpstr>
      <vt:lpstr>PowerPoint Presentation</vt:lpstr>
      <vt:lpstr>PowerPoint Presentation</vt:lpstr>
      <vt:lpstr>Stage 1: Opportunity Screening</vt:lpstr>
      <vt:lpstr>PowerPoint Presentation</vt:lpstr>
      <vt:lpstr>PowerPoint Presentation</vt:lpstr>
      <vt:lpstr>Quantitative</vt:lpstr>
      <vt:lpstr>Market Issues</vt:lpstr>
      <vt:lpstr>PowerPoint Presentation</vt:lpstr>
      <vt:lpstr>Classifying an Opportunity’s Potential:  A Starting Point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Business Plan</vt:lpstr>
      <vt:lpstr>Purpose</vt:lpstr>
      <vt:lpstr>Bplan Structure</vt:lpstr>
      <vt:lpstr>Cover Page</vt:lpstr>
      <vt:lpstr>Executive Summary</vt:lpstr>
      <vt:lpstr>Business Description</vt:lpstr>
      <vt:lpstr>Organization &amp; Management</vt:lpstr>
      <vt:lpstr>Industry &amp; Business Environment</vt:lpstr>
      <vt:lpstr>Market</vt:lpstr>
      <vt:lpstr>Operations</vt:lpstr>
      <vt:lpstr>Financial</vt:lpstr>
      <vt:lpstr>Critical Risks</vt:lpstr>
      <vt:lpstr>Milestones</vt:lpstr>
      <vt:lpstr>Some Tips…</vt:lpstr>
      <vt:lpstr>Sample Plans</vt:lpstr>
      <vt:lpstr>BPlans:  “How-to” Links</vt:lpstr>
      <vt:lpstr>Tips for Developing Your Business Plan</vt:lpstr>
    </vt:vector>
  </TitlesOfParts>
  <Company>University of Manitoba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Entrepreneurship and Business Planning</dc:title>
  <dc:creator>Walter S. Good</dc:creator>
  <cp:lastModifiedBy>Tilley, Paul (C'ville)</cp:lastModifiedBy>
  <cp:revision>19</cp:revision>
  <cp:lastPrinted>2002-03-05T04:42:41Z</cp:lastPrinted>
  <dcterms:created xsi:type="dcterms:W3CDTF">2000-05-08T15:58:27Z</dcterms:created>
  <dcterms:modified xsi:type="dcterms:W3CDTF">2014-02-05T13:06:20Z</dcterms:modified>
</cp:coreProperties>
</file>